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tif" ContentType="image/tif"/>
  <Default Extension="gif" ContentType="image/gif"/>
  <Default Extension="png" ContentType="image/png"/>
  <Default Extension="mov" ContentType="video/quicktime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webextensions/webextension1.xml" ContentType="application/vnd.ms-office.webextens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</p:sldMasterIdLst>
  <p:notesMasterIdLst>
    <p:notesMasterId r:id="rId92"/>
  </p:notesMasterIdLst>
  <p:handoutMasterIdLst>
    <p:handoutMasterId r:id="rId93"/>
  </p:handoutMasterIdLst>
  <p:sldIdLst>
    <p:sldId id="1502" r:id="rId5"/>
    <p:sldId id="1518" r:id="rId6"/>
    <p:sldId id="1536" r:id="rId7"/>
    <p:sldId id="1537" r:id="rId8"/>
    <p:sldId id="1615" r:id="rId9"/>
    <p:sldId id="1666" r:id="rId10"/>
    <p:sldId id="1568" r:id="rId11"/>
    <p:sldId id="1569" r:id="rId12"/>
    <p:sldId id="1659" r:id="rId13"/>
    <p:sldId id="1660" r:id="rId14"/>
    <p:sldId id="1661" r:id="rId15"/>
    <p:sldId id="1662" r:id="rId16"/>
    <p:sldId id="1519" r:id="rId17"/>
    <p:sldId id="1539" r:id="rId18"/>
    <p:sldId id="1540" r:id="rId19"/>
    <p:sldId id="1541" r:id="rId20"/>
    <p:sldId id="1542" r:id="rId21"/>
    <p:sldId id="1543" r:id="rId22"/>
    <p:sldId id="1544" r:id="rId23"/>
    <p:sldId id="1647" r:id="rId24"/>
    <p:sldId id="1546" r:id="rId25"/>
    <p:sldId id="1648" r:id="rId26"/>
    <p:sldId id="1553" r:id="rId27"/>
    <p:sldId id="1549" r:id="rId28"/>
    <p:sldId id="1550" r:id="rId29"/>
    <p:sldId id="1551" r:id="rId30"/>
    <p:sldId id="1552" r:id="rId31"/>
    <p:sldId id="1712" r:id="rId32"/>
    <p:sldId id="1649" r:id="rId33"/>
    <p:sldId id="1650" r:id="rId34"/>
    <p:sldId id="1651" r:id="rId35"/>
    <p:sldId id="1652" r:id="rId36"/>
    <p:sldId id="1653" r:id="rId37"/>
    <p:sldId id="1654" r:id="rId38"/>
    <p:sldId id="1705" r:id="rId39"/>
    <p:sldId id="1703" r:id="rId40"/>
    <p:sldId id="1706" r:id="rId41"/>
    <p:sldId id="1655" r:id="rId42"/>
    <p:sldId id="1702" r:id="rId43"/>
    <p:sldId id="1707" r:id="rId44"/>
    <p:sldId id="1656" r:id="rId45"/>
    <p:sldId id="1657" r:id="rId46"/>
    <p:sldId id="1658" r:id="rId47"/>
    <p:sldId id="1570" r:id="rId48"/>
    <p:sldId id="1586" r:id="rId49"/>
    <p:sldId id="1572" r:id="rId50"/>
    <p:sldId id="1663" r:id="rId51"/>
    <p:sldId id="1664" r:id="rId52"/>
    <p:sldId id="1667" r:id="rId53"/>
    <p:sldId id="1668" r:id="rId54"/>
    <p:sldId id="1669" r:id="rId55"/>
    <p:sldId id="1670" r:id="rId56"/>
    <p:sldId id="1671" r:id="rId57"/>
    <p:sldId id="1676" r:id="rId58"/>
    <p:sldId id="1675" r:id="rId59"/>
    <p:sldId id="1672" r:id="rId60"/>
    <p:sldId id="1673" r:id="rId61"/>
    <p:sldId id="1674" r:id="rId62"/>
    <p:sldId id="1677" r:id="rId63"/>
    <p:sldId id="1678" r:id="rId64"/>
    <p:sldId id="1679" r:id="rId65"/>
    <p:sldId id="1680" r:id="rId66"/>
    <p:sldId id="1603" r:id="rId67"/>
    <p:sldId id="1557" r:id="rId68"/>
    <p:sldId id="1665" r:id="rId69"/>
    <p:sldId id="1698" r:id="rId70"/>
    <p:sldId id="1711" r:id="rId71"/>
    <p:sldId id="1696" r:id="rId72"/>
    <p:sldId id="1560" r:id="rId73"/>
    <p:sldId id="1561" r:id="rId74"/>
    <p:sldId id="1682" r:id="rId75"/>
    <p:sldId id="1598" r:id="rId76"/>
    <p:sldId id="1683" r:id="rId77"/>
    <p:sldId id="1688" r:id="rId78"/>
    <p:sldId id="1695" r:id="rId79"/>
    <p:sldId id="1693" r:id="rId80"/>
    <p:sldId id="1689" r:id="rId81"/>
    <p:sldId id="1687" r:id="rId82"/>
    <p:sldId id="1700" r:id="rId83"/>
    <p:sldId id="1690" r:id="rId84"/>
    <p:sldId id="1694" r:id="rId85"/>
    <p:sldId id="1701" r:id="rId86"/>
    <p:sldId id="1691" r:id="rId87"/>
    <p:sldId id="1697" r:id="rId88"/>
    <p:sldId id="1708" r:id="rId89"/>
    <p:sldId id="1709" r:id="rId90"/>
    <p:sldId id="1516" r:id="rId9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ssion and Goals" id="{403B4FE0-E3CD-314A-A2E7-BA7AD607330A}">
          <p14:sldIdLst>
            <p14:sldId id="1502"/>
            <p14:sldId id="1518"/>
          </p14:sldIdLst>
        </p14:section>
        <p14:section name="About the Authors" id="{A530A597-9F72-B94A-AE6B-DB7FE1EC0D06}">
          <p14:sldIdLst>
            <p14:sldId id="1536"/>
            <p14:sldId id="1537"/>
            <p14:sldId id="1615"/>
            <p14:sldId id="1666"/>
          </p14:sldIdLst>
        </p14:section>
        <p14:section name="Prerequistes" id="{8E3AD422-A44F-F149-A77F-3A05905D95C3}">
          <p14:sldIdLst>
            <p14:sldId id="1568"/>
            <p14:sldId id="1569"/>
            <p14:sldId id="1659"/>
            <p14:sldId id="1660"/>
            <p14:sldId id="1661"/>
            <p14:sldId id="1662"/>
          </p14:sldIdLst>
        </p14:section>
        <p14:section name="Neural Networks" id="{FC275CFE-59A0-BE44-AAD5-58792A597342}">
          <p14:sldIdLst>
            <p14:sldId id="1519"/>
            <p14:sldId id="1539"/>
            <p14:sldId id="1540"/>
            <p14:sldId id="1541"/>
            <p14:sldId id="1542"/>
            <p14:sldId id="1543"/>
            <p14:sldId id="1544"/>
            <p14:sldId id="1647"/>
            <p14:sldId id="1546"/>
            <p14:sldId id="1648"/>
          </p14:sldIdLst>
        </p14:section>
        <p14:section name="Deep Learning" id="{4E655B17-429F-324D-A425-DD05F0887151}">
          <p14:sldIdLst>
            <p14:sldId id="1553"/>
            <p14:sldId id="1549"/>
            <p14:sldId id="1550"/>
            <p14:sldId id="1551"/>
            <p14:sldId id="1552"/>
            <p14:sldId id="1712"/>
          </p14:sldIdLst>
        </p14:section>
        <p14:section name="TensorFlow" id="{D75029B6-2BEA-604A-884E-415889871EF5}">
          <p14:sldIdLst>
            <p14:sldId id="1649"/>
            <p14:sldId id="1650"/>
            <p14:sldId id="1651"/>
            <p14:sldId id="1652"/>
            <p14:sldId id="1653"/>
          </p14:sldIdLst>
        </p14:section>
        <p14:section name="TensorFrames" id="{90E8E5C7-A7BD-7344-BA31-D8BC4D88F5ED}">
          <p14:sldIdLst>
            <p14:sldId id="1654"/>
            <p14:sldId id="1705"/>
            <p14:sldId id="1703"/>
            <p14:sldId id="1706"/>
            <p14:sldId id="1655"/>
            <p14:sldId id="1702"/>
            <p14:sldId id="1707"/>
            <p14:sldId id="1656"/>
            <p14:sldId id="1657"/>
            <p14:sldId id="1658"/>
          </p14:sldIdLst>
        </p14:section>
        <p14:section name="Tutorial Setup" id="{5F781BF3-573D-C54E-97B6-148D803415FF}">
          <p14:sldIdLst>
            <p14:sldId id="1570"/>
            <p14:sldId id="1586"/>
            <p14:sldId id="1572"/>
            <p14:sldId id="1663"/>
            <p14:sldId id="1664"/>
            <p14:sldId id="1667"/>
            <p14:sldId id="1668"/>
            <p14:sldId id="1669"/>
            <p14:sldId id="1670"/>
            <p14:sldId id="1671"/>
            <p14:sldId id="1676"/>
            <p14:sldId id="1675"/>
            <p14:sldId id="1672"/>
            <p14:sldId id="1673"/>
            <p14:sldId id="1674"/>
            <p14:sldId id="1677"/>
            <p14:sldId id="1678"/>
            <p14:sldId id="1679"/>
            <p14:sldId id="1680"/>
            <p14:sldId id="1603"/>
          </p14:sldIdLst>
        </p14:section>
        <p14:section name="Softmax" id="{85A3691C-E524-6B46-BD31-CA044128DCFF}">
          <p14:sldIdLst>
            <p14:sldId id="1557"/>
            <p14:sldId id="1665"/>
            <p14:sldId id="1698"/>
            <p14:sldId id="1711"/>
          </p14:sldIdLst>
        </p14:section>
        <p14:section name="CNNs" id="{375B1D40-4215-554A-9107-933736FE7260}">
          <p14:sldIdLst>
            <p14:sldId id="1696"/>
            <p14:sldId id="1560"/>
            <p14:sldId id="1561"/>
            <p14:sldId id="1682"/>
            <p14:sldId id="1598"/>
            <p14:sldId id="1683"/>
            <p14:sldId id="1688"/>
            <p14:sldId id="1695"/>
            <p14:sldId id="1693"/>
            <p14:sldId id="1689"/>
            <p14:sldId id="1687"/>
            <p14:sldId id="1700"/>
            <p14:sldId id="1690"/>
            <p14:sldId id="1694"/>
            <p14:sldId id="1701"/>
            <p14:sldId id="1691"/>
            <p14:sldId id="1697"/>
          </p14:sldIdLst>
        </p14:section>
        <p14:section name="Finale" id="{03EC7497-9A42-E942-88BA-7872AFDF25A5}">
          <p14:sldIdLst>
            <p14:sldId id="1708"/>
            <p14:sldId id="1709"/>
            <p14:sldId id="15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C8"/>
    <a:srgbClr val="FF8C00"/>
    <a:srgbClr val="FFFFFF"/>
    <a:srgbClr val="0078D7"/>
    <a:srgbClr val="000000"/>
    <a:srgbClr val="D83B01"/>
    <a:srgbClr val="FFB900"/>
    <a:srgbClr val="107C10"/>
    <a:srgbClr val="3535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7" autoAdjust="0"/>
    <p:restoredTop sz="94301" autoAdjust="0"/>
  </p:normalViewPr>
  <p:slideViewPr>
    <p:cSldViewPr>
      <p:cViewPr>
        <p:scale>
          <a:sx n="100" d="100"/>
          <a:sy n="100" d="100"/>
        </p:scale>
        <p:origin x="544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2333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notesMaster" Target="notesMasters/notesMaster1.xml"/><Relationship Id="rId93" Type="http://schemas.openxmlformats.org/officeDocument/2006/relationships/handoutMaster" Target="handoutMasters/handoutMaster1.xml"/><Relationship Id="rId94" Type="http://schemas.openxmlformats.org/officeDocument/2006/relationships/commentAuthors" Target="commentAuthors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cat>
            <c:strRef>
              <c:f>Sheet1!$A$2:$A$6</c:f>
              <c:strCache>
                <c:ptCount val="4"/>
                <c:pt idx="0">
                  <c:v>Scala UDF</c:v>
                </c:pt>
                <c:pt idx="1">
                  <c:v>Scala UDF (optimized)</c:v>
                </c:pt>
                <c:pt idx="2">
                  <c:v>TensorFrames</c:v>
                </c:pt>
                <c:pt idx="3">
                  <c:v>TensorFrames + GPU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100.0</c:v>
                </c:pt>
                <c:pt idx="1">
                  <c:v>61.0</c:v>
                </c:pt>
                <c:pt idx="2">
                  <c:v>52.0</c:v>
                </c:pt>
                <c:pt idx="3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11956672"/>
        <c:axId val="-2011954896"/>
      </c:barChart>
      <c:catAx>
        <c:axId val="-2011956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pPr>
            <a:endParaRPr lang="en-US"/>
          </a:p>
        </c:txPr>
        <c:crossAx val="-2011954896"/>
        <c:crosses val="autoZero"/>
        <c:auto val="1"/>
        <c:lblAlgn val="ctr"/>
        <c:lblOffset val="100"/>
        <c:noMultiLvlLbl val="0"/>
      </c:catAx>
      <c:valAx>
        <c:axId val="-2011954896"/>
        <c:scaling>
          <c:orientation val="minMax"/>
          <c:max val="11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pPr>
            <a:endParaRPr lang="en-US"/>
          </a:p>
        </c:txPr>
        <c:crossAx val="-2011956672"/>
        <c:crosses val="autoZero"/>
        <c:crossBetween val="between"/>
        <c:majorUnit val="5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Machine Learning, Analytics, 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7/5/17 12:54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hyperlink" Target="http://bit.ly/2iVy8vm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23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18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2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97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0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26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1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52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70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9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r>
              <a:rPr lang="en-US" dirty="0"/>
              <a:t>Machine Learning, Analytics, &amp; Data Science Conference</a:t>
            </a:r>
          </a:p>
        </p:txBody>
      </p:sp>
    </p:spTree>
    <p:extLst>
      <p:ext uri="{BB962C8B-B14F-4D97-AF65-F5344CB8AC3E}">
        <p14:creationId xmlns:p14="http://schemas.microsoft.com/office/powerpoint/2010/main" val="691703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2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Massive speed ups reported </a:t>
            </a:r>
            <a:r>
              <a:rPr u="sng">
                <a:hlinkClick r:id="rId3"/>
              </a:rPr>
              <a:t>http://bit.ly/2iVy8vm</a:t>
            </a:r>
          </a:p>
        </p:txBody>
      </p:sp>
    </p:spTree>
    <p:extLst>
      <p:ext uri="{BB962C8B-B14F-4D97-AF65-F5344CB8AC3E}">
        <p14:creationId xmlns:p14="http://schemas.microsoft.com/office/powerpoint/2010/main" val="231888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0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Once the above installed on Databricks detach and reattached your cluster</a:t>
            </a:r>
          </a:p>
        </p:txBody>
      </p:sp>
    </p:spTree>
    <p:extLst>
      <p:ext uri="{BB962C8B-B14F-4D97-AF65-F5344CB8AC3E}">
        <p14:creationId xmlns:p14="http://schemas.microsoft.com/office/powerpoint/2010/main" val="1396887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34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12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31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22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34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7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09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89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21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4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50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40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69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32 feature maps gives better accuracy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76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32 feature maps gives better accuracy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72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4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77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3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02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280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48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500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2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16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Machine Learning, Analytics, &amp; Data Science Conference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B9A6D4-FB34-4BDB-BA1E-7271914431FC}" type="datetime8">
              <a:rPr lang="en-US" smtClean="0">
                <a:solidFill>
                  <a:prstClr val="black"/>
                </a:solidFill>
              </a:rPr>
              <a:t>7/5/17 12:54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2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14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4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9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73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7/5/17 12:54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1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82" y="0"/>
            <a:ext cx="12434711" cy="6994525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294215" y="2136421"/>
            <a:ext cx="11887200" cy="1625060"/>
          </a:xfrm>
          <a:prstGeom prst="rect">
            <a:avLst/>
          </a:prstGeom>
          <a:noFill/>
        </p:spPr>
        <p:txBody>
          <a:bodyPr wrap="square" lIns="137160" tIns="146304" rIns="13716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Machine Learning,</a:t>
            </a:r>
            <a:r>
              <a:rPr lang="en-US" sz="48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Analytics,</a:t>
            </a:r>
            <a:br>
              <a:rPr lang="en-US" sz="48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48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&amp; </a:t>
            </a:r>
            <a:r>
              <a:rPr lang="en-US" sz="48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Data Science Conference</a:t>
            </a:r>
            <a:endParaRPr lang="en-US" sz="600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294215" y="3714215"/>
            <a:ext cx="10195024" cy="738664"/>
          </a:xfrm>
          <a:prstGeom prst="rect">
            <a:avLst/>
          </a:prstGeom>
          <a:noFill/>
        </p:spPr>
        <p:txBody>
          <a:bodyPr wrap="square" lIns="137160" tIns="146304" rIns="13716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June 8–9</a:t>
            </a:r>
            <a:r>
              <a:rPr lang="en-US" sz="32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3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| MSCC, Redmond, WA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pic" idx="13"/>
          </p:nvPr>
        </p:nvSpPr>
        <p:spPr>
          <a:xfrm>
            <a:off x="1594325" y="343250"/>
            <a:ext cx="9249629" cy="445577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23867" y="4818451"/>
            <a:ext cx="11788742" cy="1023273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323867" y="5874105"/>
            <a:ext cx="11788742" cy="173861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44"/>
            </a:lvl1pPr>
            <a:lvl2pPr marL="0" indent="116586" algn="ctr">
              <a:spcBef>
                <a:spcPts val="0"/>
              </a:spcBef>
              <a:buSzTx/>
              <a:buNone/>
              <a:defRPr sz="2244"/>
            </a:lvl2pPr>
            <a:lvl3pPr marL="0" indent="233172" algn="ctr">
              <a:spcBef>
                <a:spcPts val="0"/>
              </a:spcBef>
              <a:buSzTx/>
              <a:buNone/>
              <a:defRPr sz="2244"/>
            </a:lvl3pPr>
            <a:lvl4pPr marL="0" indent="349758" algn="ctr">
              <a:spcBef>
                <a:spcPts val="0"/>
              </a:spcBef>
              <a:buSzTx/>
              <a:buNone/>
              <a:defRPr sz="2244"/>
            </a:lvl4pPr>
            <a:lvl5pPr marL="0" indent="466344" algn="ctr">
              <a:spcBef>
                <a:spcPts val="0"/>
              </a:spcBef>
              <a:buSzTx/>
              <a:buNone/>
              <a:defRPr sz="224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6099417" y="6670705"/>
            <a:ext cx="231163" cy="23962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92714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xfrm>
            <a:off x="6099417" y="6670705"/>
            <a:ext cx="231163" cy="23962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2077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92380" y="6545727"/>
            <a:ext cx="356340" cy="336005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9666" y="1636373"/>
            <a:ext cx="5449596" cy="4658699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4" dirty="0" smtClean="0"/>
            </a:lvl3pPr>
            <a:lvl4pPr>
              <a:defRPr lang="en-US" sz="1632" dirty="0" smtClean="0"/>
            </a:lvl4pPr>
            <a:lvl5pPr>
              <a:defRPr lang="en-US" sz="1632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362899" y="1636373"/>
            <a:ext cx="5447437" cy="4658699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4" dirty="0" smtClean="0"/>
            </a:lvl3pPr>
            <a:lvl4pPr>
              <a:defRPr lang="en-US" sz="1632" dirty="0" smtClean="0"/>
            </a:lvl4pPr>
            <a:lvl5pPr>
              <a:defRPr lang="en-US" sz="1632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19665" y="419995"/>
            <a:ext cx="11192828" cy="1181298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39041" y="6535415"/>
            <a:ext cx="3938217" cy="341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48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u="sng" dirty="0"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rPr>
              <a:t>https://software.intel.com/bigdl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7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46221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828675" indent="-176213">
              <a:buFont typeface="Wingdings" panose="05000000000000000000" pitchFamily="2" charset="2"/>
              <a:buChar char=""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462213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1pPr>
            <a:lvl2pPr marL="598488" indent="-342900">
              <a:defRPr lang="en-US" sz="24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2pPr>
            <a:lvl3pPr marL="793750" indent="-342900">
              <a:tabLst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3pPr>
            <a:lvl4pPr marL="995362" indent="-342900"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196975" indent="-342900">
              <a:tabLst/>
              <a:defRPr lang="en-US" sz="2200" b="0" i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4876166"/>
            <a:ext cx="7314043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588681" y="0"/>
            <a:ext cx="4847793" cy="699452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7588681" y="0"/>
            <a:ext cx="2744311" cy="699452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5000"/>
                </a:srgbClr>
              </a:gs>
              <a:gs pos="100000">
                <a:srgbClr val="E6E6E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4042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588681" y="0"/>
            <a:ext cx="4847793" cy="699452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7588681" y="0"/>
            <a:ext cx="2744311" cy="6994525"/>
          </a:xfrm>
          <a:prstGeom prst="rect">
            <a:avLst/>
          </a:prstGeom>
          <a:gradFill flip="none" rotWithShape="1">
            <a:gsLst>
              <a:gs pos="0">
                <a:srgbClr val="E6E6E6">
                  <a:alpha val="5000"/>
                </a:srgbClr>
              </a:gs>
              <a:gs pos="100000">
                <a:srgbClr val="E6E6E6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495" r:id="rId18"/>
    <p:sldLayoutId id="2147484496" r:id="rId19"/>
    <p:sldLayoutId id="2147484498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Helvetica Light" charset="0"/>
          <a:ea typeface="Helvetica Light" charset="0"/>
          <a:cs typeface="Helvetica Light" charset="0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Helvetica Light" charset="0"/>
          <a:ea typeface="Helvetica Light" charset="0"/>
          <a:cs typeface="Helvetica Light" charset="0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Helvetica Light" charset="0"/>
          <a:ea typeface="Helvetica Light" charset="0"/>
          <a:cs typeface="Helvetica Light" charset="0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Helvetica Light" charset="0"/>
          <a:ea typeface="Helvetica Light" charset="0"/>
          <a:cs typeface="Helvetica Light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hyperlink" Target="http://bit.ly/2jjzFyt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hyperlink" Target="http://bit.ly/2jc9mYw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hyperlink" Target="http://bit.ly/2jjGlNd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forward_neural_network" TargetMode="External"/><Relationship Id="rId4" Type="http://schemas.openxmlformats.org/officeDocument/2006/relationships/image" Target="../media/image34.tiff"/><Relationship Id="rId5" Type="http://schemas.openxmlformats.org/officeDocument/2006/relationships/hyperlink" Target="http://www.wildml.com/2015/09/recurrent-neural-networks-tutorial-part-1-introduction-to-rnns/" TargetMode="External"/><Relationship Id="rId6" Type="http://schemas.openxmlformats.org/officeDocument/2006/relationships/image" Target="../media/image35.tiff"/><Relationship Id="rId7" Type="http://schemas.openxmlformats.org/officeDocument/2006/relationships/hyperlink" Target="https://www.dtreg.com/solution/view/25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6" Type="http://schemas.openxmlformats.org/officeDocument/2006/relationships/hyperlink" Target="http://www.neuroinformatics2012.org/abstracts/spiking-neural-network-model-of-partially-observable-markov-decision-processes.html" TargetMode="External"/><Relationship Id="rId7" Type="http://schemas.openxmlformats.org/officeDocument/2006/relationships/hyperlink" Target="https://en.wikipedia.org/wiki/Self-organizing_map" TargetMode="External"/><Relationship Id="rId8" Type="http://schemas.openxmlformats.org/officeDocument/2006/relationships/hyperlink" Target="https://mattmazur.com/2015/03/17/a-step-by-step-backpropagation-example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141598/object-detection-and-localization-using-neural-network" TargetMode="External"/><Relationship Id="rId4" Type="http://schemas.openxmlformats.org/officeDocument/2006/relationships/image" Target="../media/image40.png"/><Relationship Id="rId5" Type="http://schemas.openxmlformats.org/officeDocument/2006/relationships/hyperlink" Target="https://www.slideshare.net/hustwj/cikm-keynotenov2014" TargetMode="External"/><Relationship Id="rId6" Type="http://schemas.openxmlformats.org/officeDocument/2006/relationships/image" Target="../media/image41.tiff"/><Relationship Id="rId7" Type="http://schemas.openxmlformats.org/officeDocument/2006/relationships/hyperlink" Target="https://cmusatyalab.github.io/openface/" TargetMode="External"/><Relationship Id="rId8" Type="http://schemas.openxmlformats.org/officeDocument/2006/relationships/image" Target="../media/image42.tiff"/><Relationship Id="rId9" Type="http://schemas.openxmlformats.org/officeDocument/2006/relationships/hyperlink" Target="https://www.cs.utexas.edu/~mhauskn/projects/atari/movies.html" TargetMode="External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hyperlink" Target="http://bit.ly/2jcquh5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4" Type="http://schemas.openxmlformats.org/officeDocument/2006/relationships/hyperlink" Target="http://bit.ly/2jwyto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microsoft.com/office/2011/relationships/webextension" Target="../webextensions/webextension1.xml"/><Relationship Id="rId3" Type="http://schemas.openxmlformats.org/officeDocument/2006/relationships/image" Target="../media/image8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9.png"/><Relationship Id="rId3" Type="http://schemas.openxmlformats.org/officeDocument/2006/relationships/hyperlink" Target="http://bit.ly/2itbqJ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t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gif"/><Relationship Id="rId3" Type="http://schemas.openxmlformats.org/officeDocument/2006/relationships/hyperlink" Target="http://bit.ly/2jRN1mj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://bit.ly/2iVy8vm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loud.databricks.com)/" TargetMode="External"/><Relationship Id="rId4" Type="http://schemas.openxmlformats.org/officeDocument/2006/relationships/hyperlink" Target="https://aka.ms/pydata-sea-2017-tf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NRZpg" TargetMode="External"/><Relationship Id="rId4" Type="http://schemas.openxmlformats.org/officeDocument/2006/relationships/hyperlink" Target="http://stanford.io/2tJCtd7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1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s://www.nist.gov/sites/default/files/documents/srd/nistsd19.pdf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yllabus.html" TargetMode="External"/><Relationship Id="rId4" Type="http://schemas.openxmlformats.org/officeDocument/2006/relationships/hyperlink" Target="https://cs231n.github.io/" TargetMode="External"/><Relationship Id="rId5" Type="http://schemas.openxmlformats.org/officeDocument/2006/relationships/hyperlink" Target="https://www.youtube.com/watch?v=g-PvXUjD6qg&amp;list=PLlJy-eBtNFt6EuMxFYRiNRS07MCWN5UIA" TargetMode="External"/><Relationship Id="rId6" Type="http://schemas.openxmlformats.org/officeDocument/2006/relationships/hyperlink" Target="https://www.youtube.com/watch?v=LxfUGhug-iQ" TargetMode="External"/><Relationship Id="rId7" Type="http://schemas.openxmlformats.org/officeDocument/2006/relationships/hyperlink" Target="http://go.databricks.com/deep-learning-pipeline-library-webinar-1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cs.stanford.edu/people/karpathy/convnetjs/demo/mnist.html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hyperlink" Target="http://cs.stanford.edu/people/karpathy/convnetjs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6.tiff"/><Relationship Id="rId5" Type="http://schemas.openxmlformats.org/officeDocument/2006/relationships/image" Target="../media/image97.tiff"/><Relationship Id="rId6" Type="http://schemas.openxmlformats.org/officeDocument/2006/relationships/hyperlink" Target="http://cs.stanford.edu/people/karpathy/convnetjs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8.png"/><Relationship Id="rId5" Type="http://schemas.openxmlformats.org/officeDocument/2006/relationships/hyperlink" Target="http://cs.stanford.edu/people/karpathy/convnetjs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9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100.png"/><Relationship Id="rId5" Type="http://schemas.openxmlformats.org/officeDocument/2006/relationships/hyperlink" Target="http://cs.stanford.edu/people/karpathy/convnetjs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hyperlink" Target="http://cs.stanford.edu/people/karpathy/convnetjs/" TargetMode="External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convnetjs/demo/mnist.html" TargetMode="External"/><Relationship Id="rId4" Type="http://schemas.openxmlformats.org/officeDocument/2006/relationships/hyperlink" Target="https://www.quora.com/What-is-back-propagation-in-neural-networks" TargetMode="External"/><Relationship Id="rId5" Type="http://schemas.openxmlformats.org/officeDocument/2006/relationships/hyperlink" Target="http://cs231n.stanford.edu/syllabus.html" TargetMode="External"/><Relationship Id="rId6" Type="http://schemas.openxmlformats.org/officeDocument/2006/relationships/hyperlink" Target="https://cs231n.github.io/" TargetMode="External"/><Relationship Id="rId7" Type="http://schemas.openxmlformats.org/officeDocument/2006/relationships/hyperlink" Target="https://www.youtube.com/watch?v=g-PvXUjD6qg&amp;list=PLlJy-eBtNFt6EuMxFYRiNRS07MCWN5UIA" TargetMode="External"/><Relationship Id="rId8" Type="http://schemas.openxmlformats.org/officeDocument/2006/relationships/hyperlink" Target="https://www.youtube.com/watch?v=LxfUGhug-iQ" TargetMode="External"/><Relationship Id="rId9" Type="http://schemas.openxmlformats.org/officeDocument/2006/relationships/hyperlink" Target="http://neuralnetworksanddeeplearning.com/index.html" TargetMode="External"/><Relationship Id="rId10" Type="http://schemas.openxmlformats.org/officeDocument/2006/relationships/hyperlink" Target="https://www.tensorflow.org/" TargetMode="External"/><Relationship Id="rId11" Type="http://schemas.openxmlformats.org/officeDocument/2006/relationships/hyperlink" Target="NULL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loni.org/posts/backprop-with-tensorflow/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https://www.slideshare.net/databricks/integrating-deep-learning-libraries-with-apache-spark" TargetMode="External"/><Relationship Id="rId7" Type="http://schemas.openxmlformats.org/officeDocument/2006/relationships/hyperlink" Target="http://go.databricks.com/deep-learning-pipeline-library-webinar-1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google.com/url?sa=t&amp;rct=j&amp;q=&amp;esrc=s&amp;source=web&amp;cd=1&amp;cad=rja&amp;uact=8&amp;ved=0ahUKEwjKl4-y8fDUAhUKz2MKHcV5AVIQyCkIKjAA&amp;url=https://www.youtube.com/watch?v=AgkfIQ4IGaM&amp;usg=AFQjCNE9vcdHNSTJ7AucOiXZFyHlc_N2xA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2125678"/>
            <a:ext cx="11125135" cy="1828786"/>
          </a:xfrm>
        </p:spPr>
        <p:txBody>
          <a:bodyPr/>
          <a:lstStyle/>
          <a:p>
            <a:r>
              <a:rPr lang="en-US" dirty="0" smtClean="0"/>
              <a:t>A Quick Primer on TensorFrames</a:t>
            </a:r>
            <a:br>
              <a:rPr lang="en-US" dirty="0" smtClean="0"/>
            </a:br>
            <a:r>
              <a:rPr lang="en-US" dirty="0" smtClean="0"/>
              <a:t>Apache Spark and TensorFlow Together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05748" y="4259262"/>
            <a:ext cx="7315137" cy="1828007"/>
          </a:xfrm>
        </p:spPr>
        <p:txBody>
          <a:bodyPr/>
          <a:lstStyle/>
          <a:p>
            <a:r>
              <a:rPr lang="en-US" sz="2400" dirty="0"/>
              <a:t>Tom Drabas</a:t>
            </a:r>
          </a:p>
          <a:p>
            <a:r>
              <a:rPr lang="en-US" sz="2400" dirty="0"/>
              <a:t>Data Scientist II</a:t>
            </a:r>
          </a:p>
          <a:p>
            <a:endParaRPr lang="en-US" sz="2400" dirty="0"/>
          </a:p>
          <a:p>
            <a:r>
              <a:rPr lang="en-US" sz="2400" dirty="0"/>
              <a:t>Denny Lee</a:t>
            </a:r>
          </a:p>
          <a:p>
            <a:r>
              <a:rPr lang="en-US" sz="2400" dirty="0"/>
              <a:t>Principal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 for Databricks Community Edition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37" y="1473238"/>
            <a:ext cx="7539037" cy="55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 your email address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71" y="1744662"/>
            <a:ext cx="9563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in!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2575" y="1212849"/>
            <a:ext cx="6824625" cy="68544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https://</a:t>
            </a:r>
            <a:r>
              <a:rPr lang="en-US" sz="2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community.cloud.databricks.com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86" y="1973262"/>
            <a:ext cx="6758869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5D2CA9-E872-4C8F-8BE8-37334C0D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What are artificial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176528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utterstock_56053309.jpg"/>
          <p:cNvPicPr>
            <a:picLocks noGrp="1" noChangeAspect="1"/>
          </p:cNvPicPr>
          <p:nvPr>
            <p:ph type="pic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36964" y="677862"/>
            <a:ext cx="7962482" cy="445577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324702" y="5263445"/>
            <a:ext cx="11787070" cy="1023273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Artificial Neural Networks</a:t>
            </a:r>
          </a:p>
        </p:txBody>
      </p:sp>
      <p:sp>
        <p:nvSpPr>
          <p:cNvPr id="136" name="Shape 136"/>
          <p:cNvSpPr/>
          <p:nvPr/>
        </p:nvSpPr>
        <p:spPr>
          <a:xfrm rot="16200000">
            <a:off x="9406457" y="4017302"/>
            <a:ext cx="1865315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http://bit.ly/2jjzFyt</a:t>
            </a:r>
          </a:p>
        </p:txBody>
      </p:sp>
    </p:spTree>
    <p:extLst>
      <p:ext uri="{BB962C8B-B14F-4D97-AF65-F5344CB8AC3E}">
        <p14:creationId xmlns:p14="http://schemas.microsoft.com/office/powerpoint/2010/main" val="13655965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An imitation of human’s brain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0"/>
          </p:nvPr>
        </p:nvSpPr>
        <p:spPr>
          <a:xfrm>
            <a:off x="274702" y="1439862"/>
            <a:ext cx="6172135" cy="5256238"/>
          </a:xfrm>
          <a:prstGeom prst="rect">
            <a:avLst/>
          </a:prstGeom>
        </p:spPr>
        <p:txBody>
          <a:bodyPr/>
          <a:lstStyle/>
          <a:p>
            <a:r>
              <a:rPr dirty="0"/>
              <a:t>Dense net of simple structures</a:t>
            </a:r>
          </a:p>
          <a:p>
            <a:r>
              <a:rPr dirty="0"/>
              <a:t>Around 100 billion neurons</a:t>
            </a:r>
          </a:p>
          <a:p>
            <a:r>
              <a:rPr dirty="0"/>
              <a:t>Each connected to ~10k other neurons</a:t>
            </a:r>
          </a:p>
          <a:p>
            <a:r>
              <a:rPr dirty="0"/>
              <a:t>10</a:t>
            </a:r>
            <a:r>
              <a:rPr baseline="31999" dirty="0"/>
              <a:t>15</a:t>
            </a:r>
            <a:r>
              <a:rPr dirty="0"/>
              <a:t> synaptic connections</a:t>
            </a:r>
          </a:p>
        </p:txBody>
      </p:sp>
      <p:pic>
        <p:nvPicPr>
          <p:cNvPr id="139" name="neurons.gif"/>
          <p:cNvPicPr>
            <a:picLocks noGrp="1"/>
          </p:cNvPicPr>
          <p:nvPr>
            <p:ph type="pic" idx="4294967295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533649" y="1820862"/>
            <a:ext cx="5102225" cy="3419475"/>
          </a:xfrm>
          <a:prstGeom prst="rect">
            <a:avLst/>
          </a:prstGeom>
          <a:effectLst>
            <a:outerShdw blurRad="76200" dist="50800" dir="3180000" rotWithShape="0">
              <a:srgbClr val="000000">
                <a:alpha val="50000"/>
              </a:srgbClr>
            </a:outerShdw>
          </a:effectLst>
        </p:spPr>
      </p:pic>
      <p:sp>
        <p:nvSpPr>
          <p:cNvPr id="142" name="Shape 142"/>
          <p:cNvSpPr/>
          <p:nvPr/>
        </p:nvSpPr>
        <p:spPr>
          <a:xfrm rot="16200000">
            <a:off x="10742670" y="3559725"/>
            <a:ext cx="2057675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http://bit.ly/2jc9mYw</a:t>
            </a:r>
          </a:p>
        </p:txBody>
      </p:sp>
    </p:spTree>
    <p:extLst>
      <p:ext uri="{BB962C8B-B14F-4D97-AF65-F5344CB8AC3E}">
        <p14:creationId xmlns:p14="http://schemas.microsoft.com/office/powerpoint/2010/main" val="14232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neuron at work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0"/>
          </p:nvPr>
        </p:nvSpPr>
        <p:spPr>
          <a:xfrm>
            <a:off x="274702" y="1592262"/>
            <a:ext cx="6172135" cy="5103838"/>
          </a:xfrm>
          <a:prstGeom prst="rect">
            <a:avLst/>
          </a:prstGeom>
        </p:spPr>
        <p:txBody>
          <a:bodyPr/>
          <a:lstStyle/>
          <a:p>
            <a:pPr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Dendrites</a:t>
            </a:r>
            <a:r>
              <a:rPr i="0" dirty="0">
                <a:latin typeface="+mn-lt"/>
                <a:ea typeface="+mn-ea"/>
                <a:cs typeface="+mn-cs"/>
                <a:sym typeface="Helvetica Light"/>
              </a:rPr>
              <a:t> receive signals</a:t>
            </a:r>
          </a:p>
          <a:p>
            <a:r>
              <a:rPr dirty="0"/>
              <a:t>Neuron’s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cell body</a:t>
            </a:r>
            <a:r>
              <a:rPr dirty="0"/>
              <a:t> acts as an accumulator</a:t>
            </a:r>
          </a:p>
          <a:p>
            <a:r>
              <a:rPr dirty="0"/>
              <a:t>If energy level in the neuron’s body exceeds certain level it fires a short pulse through the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axon</a:t>
            </a:r>
            <a:r>
              <a:rPr dirty="0"/>
              <a:t> ended with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synaptic terminals </a:t>
            </a:r>
          </a:p>
        </p:txBody>
      </p:sp>
      <p:pic>
        <p:nvPicPr>
          <p:cNvPr id="145" name="neuronFire.gif"/>
          <p:cNvPicPr>
            <a:picLocks noGrp="1"/>
          </p:cNvPicPr>
          <p:nvPr>
            <p:ph type="pic" idx="4294967295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581279" y="1592262"/>
            <a:ext cx="5129212" cy="3421063"/>
          </a:xfrm>
          <a:prstGeom prst="rect">
            <a:avLst/>
          </a:prstGeom>
          <a:effectLst>
            <a:outerShdw blurRad="76200" dist="50800" dir="3180000" rotWithShape="0">
              <a:srgbClr val="000000">
                <a:alpha val="50000"/>
              </a:srgbClr>
            </a:outerShdw>
          </a:effectLst>
        </p:spPr>
      </p:pic>
      <p:sp>
        <p:nvSpPr>
          <p:cNvPr id="148" name="Shape 148"/>
          <p:cNvSpPr/>
          <p:nvPr/>
        </p:nvSpPr>
        <p:spPr>
          <a:xfrm rot="16200000">
            <a:off x="10898217" y="3502017"/>
            <a:ext cx="1942259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http://bit.ly/2jjGlNd</a:t>
            </a:r>
          </a:p>
        </p:txBody>
      </p:sp>
    </p:spTree>
    <p:extLst>
      <p:ext uri="{BB962C8B-B14F-4D97-AF65-F5344CB8AC3E}">
        <p14:creationId xmlns:p14="http://schemas.microsoft.com/office/powerpoint/2010/main" val="200487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Conceptual mathematical model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0"/>
          </p:nvPr>
        </p:nvSpPr>
        <p:spPr>
          <a:xfrm>
            <a:off x="263162" y="1998783"/>
            <a:ext cx="6217984" cy="3790268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Receives input from </a:t>
            </a:r>
            <a:r>
              <a:rPr i="1" dirty="0">
                <a:latin typeface="+mj-lt"/>
                <a:ea typeface="Helvetica"/>
                <a:cs typeface="Helvetica"/>
                <a:sym typeface="Helvetica"/>
              </a:rPr>
              <a:t>n</a:t>
            </a:r>
            <a:r>
              <a:rPr dirty="0">
                <a:latin typeface="+mj-lt"/>
              </a:rPr>
              <a:t> sources</a:t>
            </a:r>
          </a:p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Computes weighted sum</a:t>
            </a:r>
          </a:p>
          <a:p>
            <a:pPr marL="457200" indent="-457200">
              <a:buFont typeface="Arial" charset="0"/>
              <a:buChar char="•"/>
            </a:pPr>
            <a:endParaRPr dirty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Passes through an </a:t>
            </a:r>
            <a:r>
              <a:rPr i="1" dirty="0">
                <a:latin typeface="+mj-lt"/>
                <a:ea typeface="Helvetica"/>
                <a:cs typeface="Helvetica"/>
                <a:sym typeface="Helvetica"/>
              </a:rPr>
              <a:t>activation function</a:t>
            </a:r>
          </a:p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Sends the signal to </a:t>
            </a:r>
            <a:r>
              <a:rPr i="1" dirty="0">
                <a:latin typeface="+mj-lt"/>
                <a:ea typeface="Helvetica"/>
                <a:cs typeface="Helvetica"/>
                <a:sym typeface="Helvetica"/>
              </a:rPr>
              <a:t>m</a:t>
            </a:r>
            <a:r>
              <a:rPr dirty="0">
                <a:latin typeface="+mj-lt"/>
              </a:rPr>
              <a:t> succeeding neurons</a:t>
            </a:r>
          </a:p>
        </p:txBody>
      </p:sp>
      <p:grpSp>
        <p:nvGrpSpPr>
          <p:cNvPr id="176" name="Group 176"/>
          <p:cNvGrpSpPr/>
          <p:nvPr/>
        </p:nvGrpSpPr>
        <p:grpSpPr>
          <a:xfrm>
            <a:off x="6668966" y="2927162"/>
            <a:ext cx="4990800" cy="1766562"/>
            <a:chOff x="0" y="0"/>
            <a:chExt cx="9786770" cy="3464159"/>
          </a:xfrm>
        </p:grpSpPr>
        <p:pic>
          <p:nvPicPr>
            <p:cNvPr id="153" name="pasted-image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1072" y="1184966"/>
              <a:ext cx="2026468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pasted-imag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889" y="2745360"/>
              <a:ext cx="520701" cy="399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pasted-image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053" y="1507308"/>
              <a:ext cx="520701" cy="388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pasted-image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066" y="996136"/>
              <a:ext cx="520701" cy="431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pasted-image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269" y="448605"/>
              <a:ext cx="522988" cy="477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Shape 158"/>
            <p:cNvSpPr/>
            <p:nvPr/>
          </p:nvSpPr>
          <p:spPr>
            <a:xfrm>
              <a:off x="1802914" y="1197666"/>
              <a:ext cx="1270001" cy="1270001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59" name="Shape 159"/>
            <p:cNvSpPr/>
            <p:nvPr/>
          </p:nvSpPr>
          <p:spPr>
            <a:xfrm>
              <a:off x="131651" y="406912"/>
              <a:ext cx="1638948" cy="83599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0" name="Shape 160"/>
            <p:cNvSpPr/>
            <p:nvPr/>
          </p:nvSpPr>
          <p:spPr>
            <a:xfrm>
              <a:off x="3097" y="1146921"/>
              <a:ext cx="1641540" cy="385245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1" name="Shape 161"/>
            <p:cNvSpPr/>
            <p:nvPr/>
          </p:nvSpPr>
          <p:spPr>
            <a:xfrm>
              <a:off x="0" y="1832666"/>
              <a:ext cx="1644835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2" name="Shape 162"/>
            <p:cNvSpPr/>
            <p:nvPr/>
          </p:nvSpPr>
          <p:spPr>
            <a:xfrm flipV="1">
              <a:off x="822416" y="2075733"/>
              <a:ext cx="1" cy="42402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3" name="Shape 163"/>
            <p:cNvSpPr/>
            <p:nvPr/>
          </p:nvSpPr>
          <p:spPr>
            <a:xfrm flipV="1">
              <a:off x="130035" y="2439072"/>
              <a:ext cx="1640659" cy="58256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pic>
          <p:nvPicPr>
            <p:cNvPr id="164" name="pasted-image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65843" y="1346891"/>
              <a:ext cx="744289" cy="971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Shape 165"/>
            <p:cNvSpPr/>
            <p:nvPr/>
          </p:nvSpPr>
          <p:spPr>
            <a:xfrm>
              <a:off x="3220660" y="1832666"/>
              <a:ext cx="1644836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6" name="Shape 166"/>
            <p:cNvSpPr/>
            <p:nvPr/>
          </p:nvSpPr>
          <p:spPr>
            <a:xfrm>
              <a:off x="5076773" y="1026654"/>
              <a:ext cx="2076144" cy="1612026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7" name="Shape 167"/>
            <p:cNvSpPr/>
            <p:nvPr/>
          </p:nvSpPr>
          <p:spPr>
            <a:xfrm flipH="1">
              <a:off x="7370022" y="263901"/>
              <a:ext cx="1638947" cy="83599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7367094" y="1028680"/>
              <a:ext cx="1641540" cy="385245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69" name="Shape 169"/>
            <p:cNvSpPr/>
            <p:nvPr/>
          </p:nvSpPr>
          <p:spPr>
            <a:xfrm flipH="1" flipV="1">
              <a:off x="7364193" y="1832666"/>
              <a:ext cx="1644836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70" name="Shape 170"/>
            <p:cNvSpPr/>
            <p:nvPr/>
          </p:nvSpPr>
          <p:spPr>
            <a:xfrm flipH="1" flipV="1">
              <a:off x="7368443" y="2566088"/>
              <a:ext cx="1640659" cy="58256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71" name="Shape 171"/>
            <p:cNvSpPr/>
            <p:nvPr/>
          </p:nvSpPr>
          <p:spPr>
            <a:xfrm flipV="1">
              <a:off x="8186610" y="2075733"/>
              <a:ext cx="1" cy="42402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pic>
          <p:nvPicPr>
            <p:cNvPr id="172" name="pasted-image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546" y="0"/>
              <a:ext cx="520701" cy="556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pasted-image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546" y="790121"/>
              <a:ext cx="520701" cy="544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pasted-image.pn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2175" y="1590067"/>
              <a:ext cx="520701" cy="485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pasted-image.pn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6425" y="2981559"/>
              <a:ext cx="570346" cy="482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7" name="pasted-image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378" y="3145631"/>
            <a:ext cx="3985223" cy="4403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924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Activation functions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0"/>
          </p:nvPr>
        </p:nvSpPr>
        <p:spPr>
          <a:xfrm>
            <a:off x="177947" y="2811462"/>
            <a:ext cx="6553199" cy="2114425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Bias (threshold) activation function was proposed first</a:t>
            </a:r>
          </a:p>
          <a:p>
            <a:pPr marL="457200" indent="-457200">
              <a:buFont typeface="Arial" charset="0"/>
              <a:buChar char="•"/>
            </a:pPr>
            <a:r>
              <a:rPr dirty="0">
                <a:latin typeface="+mj-lt"/>
              </a:rPr>
              <a:t>Sigmoid and tanh introduce non-linearity with different codomains</a:t>
            </a:r>
          </a:p>
        </p:txBody>
      </p:sp>
      <p:pic>
        <p:nvPicPr>
          <p:cNvPr id="180" name="activationFunctions.png"/>
          <p:cNvPicPr>
            <a:picLocks noGrp="1" noChangeAspect="1"/>
          </p:cNvPicPr>
          <p:nvPr>
            <p:ph type="pic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9766" y="1668462"/>
            <a:ext cx="5024437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Artificial Neural Network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0"/>
          </p:nvPr>
        </p:nvSpPr>
        <p:spPr>
          <a:xfrm>
            <a:off x="350837" y="1439862"/>
            <a:ext cx="6553199" cy="4118050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dirty="0"/>
              <a:t>A layer is a set of neurons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Typically consists of input, hidden and output layers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Input layer acts as an interface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The neurons in hidden layer(s) and the output modify data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A black-box model</a:t>
            </a:r>
          </a:p>
        </p:txBody>
      </p:sp>
      <p:pic>
        <p:nvPicPr>
          <p:cNvPr id="18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5037" y="2049462"/>
            <a:ext cx="4572000" cy="36215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68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Goals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339650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Deep Learning?</a:t>
            </a:r>
          </a:p>
          <a:p>
            <a:r>
              <a:rPr lang="en-US" dirty="0"/>
              <a:t>A primer on feature learning</a:t>
            </a:r>
          </a:p>
          <a:p>
            <a:r>
              <a:rPr lang="en-US" dirty="0"/>
              <a:t>What is feature engineering?</a:t>
            </a:r>
          </a:p>
          <a:p>
            <a:r>
              <a:rPr lang="en-US" dirty="0"/>
              <a:t>What is TensorFlow</a:t>
            </a:r>
            <a:r>
              <a:rPr lang="en-US" dirty="0" smtClean="0"/>
              <a:t>?</a:t>
            </a:r>
          </a:p>
          <a:p>
            <a:r>
              <a:rPr lang="en-US" dirty="0"/>
              <a:t>Build a Deep Learning model to recognize objects in </a:t>
            </a:r>
            <a:r>
              <a:rPr lang="en-US" dirty="0" smtClean="0"/>
              <a:t>images</a:t>
            </a:r>
            <a:endParaRPr lang="en-US" dirty="0"/>
          </a:p>
          <a:p>
            <a:r>
              <a:rPr lang="en-US" dirty="0"/>
              <a:t>Introducing TensorFrames</a:t>
            </a:r>
          </a:p>
          <a:p>
            <a:r>
              <a:rPr lang="en-US" dirty="0"/>
              <a:t>TensorFrames – </a:t>
            </a:r>
            <a:r>
              <a:rPr lang="en-US"/>
              <a:t>quick </a:t>
            </a:r>
            <a:r>
              <a:rPr lang="en-US" smtClean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36321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neural networks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3116262"/>
            <a:ext cx="2829791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451" y="2082133"/>
            <a:ext cx="3143361" cy="103412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Single- or multi-layer </a:t>
            </a:r>
            <a:endParaRPr lang="en-US" sz="2400" dirty="0" smtClean="0">
              <a:latin typeface="+mj-lt"/>
            </a:endParaRPr>
          </a:p>
          <a:p>
            <a:pPr algn="ctr"/>
            <a:r>
              <a:rPr lang="en-US" sz="2400" dirty="0" smtClean="0">
                <a:latin typeface="+mj-lt"/>
                <a:hlinkClick r:id="rId3"/>
              </a:rPr>
              <a:t>feedforward </a:t>
            </a:r>
            <a:r>
              <a:rPr lang="en-US" sz="2400" dirty="0">
                <a:latin typeface="+mj-lt"/>
                <a:hlinkClick r:id="rId3"/>
              </a:rPr>
              <a:t>networks</a:t>
            </a:r>
            <a:endParaRPr lang="en-US" sz="2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811" y="3725862"/>
            <a:ext cx="3943392" cy="1582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03348" y="2456647"/>
            <a:ext cx="376930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5"/>
              </a:rPr>
              <a:t>Recurrent Neural Networks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651" y="3497262"/>
            <a:ext cx="4030536" cy="22721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65637" y="2456647"/>
            <a:ext cx="308481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7"/>
              </a:rPr>
              <a:t>Radial Basis Function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92894" y="13298"/>
            <a:ext cx="254358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Image sources linked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6451" y="1212849"/>
            <a:ext cx="199593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21164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04" y="1712807"/>
            <a:ext cx="5245679" cy="2570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5" y="5094938"/>
            <a:ext cx="6218238" cy="1678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036" y="2838011"/>
            <a:ext cx="4139045" cy="3035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4300" y="1982211"/>
            <a:ext cx="334251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+mj-lt"/>
                <a:hlinkClick r:id="rId6"/>
              </a:rPr>
              <a:t>Memory based learning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467" y="4522427"/>
            <a:ext cx="6701792" cy="6647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en-US" sz="2400" dirty="0">
                <a:latin typeface="+mj-lt"/>
                <a:hlinkClick r:id="rId7"/>
              </a:rPr>
              <a:t>Self-organizing maps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(</a:t>
            </a:r>
            <a:r>
              <a:rPr lang="en-US" sz="2400" dirty="0">
                <a:latin typeface="+mj-lt"/>
              </a:rPr>
              <a:t>competitive learning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22131" y="1287462"/>
            <a:ext cx="246888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latin typeface="+mj-lt"/>
                <a:hlinkClick r:id="rId8"/>
              </a:rPr>
              <a:t>Backpropagation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2894" y="13298"/>
            <a:ext cx="254358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Image sources linked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6451" y="1212849"/>
            <a:ext cx="199593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186376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20662"/>
            <a:ext cx="11889564" cy="917575"/>
          </a:xfrm>
        </p:spPr>
        <p:txBody>
          <a:bodyPr/>
          <a:lstStyle/>
          <a:p>
            <a:r>
              <a:rPr lang="en-US" dirty="0"/>
              <a:t>Applications of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1" y="1817687"/>
            <a:ext cx="3288743" cy="2136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9458" y="4411662"/>
            <a:ext cx="296100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3"/>
              </a:rPr>
              <a:t>Object Classification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37" y="1784287"/>
            <a:ext cx="2928100" cy="2328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6637" y="1211262"/>
            <a:ext cx="37952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5"/>
              </a:rPr>
              <a:t>Object Recognition: Speech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37" y="5039526"/>
            <a:ext cx="5501557" cy="1755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0837" y="1192998"/>
            <a:ext cx="36795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7"/>
              </a:rPr>
              <a:t>Object Recognition: Facial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9640" y="1726798"/>
            <a:ext cx="3439797" cy="23038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93040" y="1210460"/>
            <a:ext cx="206620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9"/>
              </a:rPr>
              <a:t>Game Playing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43" y="5143281"/>
            <a:ext cx="6078537" cy="17067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99437" y="4470968"/>
            <a:ext cx="30014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hlinkClick r:id="rId5"/>
              </a:rPr>
              <a:t>Language Translation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31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5D2CA9-E872-4C8F-8BE8-37334C0D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What is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202265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deepLearning.gif"/>
          <p:cNvPicPr>
            <a:picLocks noGrp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682627" y="578899"/>
            <a:ext cx="6889203" cy="3880918"/>
          </a:xfrm>
          <a:prstGeom prst="rect">
            <a:avLst/>
          </a:prstGeom>
        </p:spPr>
      </p:pic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Deep Learning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xfrm>
            <a:off x="323867" y="5874105"/>
            <a:ext cx="11788742" cy="495457"/>
          </a:xfrm>
          <a:prstGeom prst="rect">
            <a:avLst/>
          </a:prstGeom>
        </p:spPr>
        <p:txBody>
          <a:bodyPr/>
          <a:lstStyle/>
          <a:p>
            <a:r>
              <a:rPr dirty="0"/>
              <a:t>The next step in AI</a:t>
            </a:r>
          </a:p>
        </p:txBody>
      </p:sp>
      <p:sp>
        <p:nvSpPr>
          <p:cNvPr id="207" name="Shape 207"/>
          <p:cNvSpPr/>
          <p:nvPr/>
        </p:nvSpPr>
        <p:spPr>
          <a:xfrm rot="16200000">
            <a:off x="8759934" y="3268518"/>
            <a:ext cx="1932641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http://bit.ly/2jcquh5</a:t>
            </a:r>
          </a:p>
        </p:txBody>
      </p:sp>
    </p:spTree>
    <p:extLst>
      <p:ext uri="{BB962C8B-B14F-4D97-AF65-F5344CB8AC3E}">
        <p14:creationId xmlns:p14="http://schemas.microsoft.com/office/powerpoint/2010/main" val="8378970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learning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400657"/>
          </a:xfrm>
          <a:prstGeom prst="rect">
            <a:avLst/>
          </a:prstGeom>
        </p:spPr>
        <p:txBody>
          <a:bodyPr/>
          <a:lstStyle/>
          <a:p>
            <a:r>
              <a:t>Vast and sophisticated ANN structure</a:t>
            </a:r>
          </a:p>
          <a:p>
            <a:r>
              <a:t>Tens, hundreds, thousands… of hidden layers</a:t>
            </a:r>
          </a:p>
          <a:p>
            <a:r>
              <a:t>Ability to not only map the input to the output but recognize what inputs are needed for the task</a:t>
            </a:r>
          </a:p>
        </p:txBody>
      </p:sp>
    </p:spTree>
    <p:extLst>
      <p:ext uri="{BB962C8B-B14F-4D97-AF65-F5344CB8AC3E}">
        <p14:creationId xmlns:p14="http://schemas.microsoft.com/office/powerpoint/2010/main" val="148568126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(Automated) Feature learning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0"/>
          </p:nvPr>
        </p:nvSpPr>
        <p:spPr>
          <a:xfrm>
            <a:off x="124217" y="1668462"/>
            <a:ext cx="6781799" cy="439504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dirty="0"/>
              <a:t>Determine which features to use for a given task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Ability to (implicitly) perform feature transformations and dimensionality reduction</a:t>
            </a:r>
          </a:p>
          <a:p>
            <a:pPr marL="571500" indent="-571500">
              <a:buFont typeface="Arial" charset="0"/>
              <a:buChar char="•"/>
            </a:pPr>
            <a:r>
              <a:rPr dirty="0"/>
              <a:t>Automated feature engineering and learning eliminates the need for human intervention</a:t>
            </a:r>
          </a:p>
        </p:txBody>
      </p:sp>
      <p:pic>
        <p:nvPicPr>
          <p:cNvPr id="214" name="crowd.gif"/>
          <p:cNvPicPr>
            <a:picLocks noGrp="1" noChangeAspect="1"/>
          </p:cNvPicPr>
          <p:nvPr>
            <p:ph type="pic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17" r="15517"/>
          <a:stretch>
            <a:fillRect/>
          </a:stretch>
        </p:blipFill>
        <p:spPr>
          <a:xfrm>
            <a:off x="7012686" y="1973262"/>
            <a:ext cx="5227638" cy="3535362"/>
          </a:xfrm>
          <a:prstGeom prst="rect">
            <a:avLst/>
          </a:prstGeom>
        </p:spPr>
      </p:pic>
      <p:sp>
        <p:nvSpPr>
          <p:cNvPr id="217" name="Shape 217"/>
          <p:cNvSpPr/>
          <p:nvPr/>
        </p:nvSpPr>
        <p:spPr>
          <a:xfrm>
            <a:off x="9037637" y="5526610"/>
            <a:ext cx="1980731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4"/>
              </a:rPr>
              <a:t>http://bit.ly/2jwytoN</a:t>
            </a:r>
          </a:p>
        </p:txBody>
      </p:sp>
    </p:spTree>
    <p:extLst>
      <p:ext uri="{BB962C8B-B14F-4D97-AF65-F5344CB8AC3E}">
        <p14:creationId xmlns:p14="http://schemas.microsoft.com/office/powerpoint/2010/main" val="10527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practice</a:t>
            </a:r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0"/>
          </p:nvPr>
        </p:nvSpPr>
        <p:spPr>
          <a:xfrm>
            <a:off x="895660" y="1668947"/>
            <a:ext cx="4800599" cy="2119042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3825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300" dirty="0"/>
              <a:t>High-end restaurant</a:t>
            </a:r>
          </a:p>
          <a:p>
            <a:endParaRPr lang="en-US" sz="1400" dirty="0">
              <a:latin typeface="+mn-lt"/>
            </a:endParaRPr>
          </a:p>
          <a:p>
            <a:r>
              <a:rPr sz="2300" dirty="0">
                <a:latin typeface="Helvetica Light" charset="0"/>
                <a:ea typeface="Helvetica Light" charset="0"/>
                <a:cs typeface="Helvetica Light" charset="0"/>
              </a:rPr>
              <a:t>Key features are often related to location, ability to make reservations for large parties, and diversity of wine list</a:t>
            </a:r>
          </a:p>
        </p:txBody>
      </p:sp>
      <p:sp>
        <p:nvSpPr>
          <p:cNvPr id="222" name="Shape 222"/>
          <p:cNvSpPr/>
          <p:nvPr/>
        </p:nvSpPr>
        <p:spPr>
          <a:xfrm>
            <a:off x="6478976" y="1651485"/>
            <a:ext cx="5103413" cy="2597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906" tIns="25906" rIns="25906" bIns="25906">
            <a:normAutofit/>
          </a:bodyPr>
          <a:lstStyle/>
          <a:p>
            <a:pPr>
              <a:spcBef>
                <a:spcPts val="3825"/>
              </a:spcBef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295" dirty="0"/>
              <a:t>Specialty restaurant</a:t>
            </a:r>
          </a:p>
          <a:p>
            <a:pPr>
              <a:spcBef>
                <a:spcPts val="2295"/>
              </a:spcBef>
              <a:defRPr sz="4500"/>
            </a:pPr>
            <a:r>
              <a:rPr sz="2295" dirty="0">
                <a:latin typeface="Helvetica Light" charset="0"/>
                <a:ea typeface="Helvetica Light" charset="0"/>
                <a:cs typeface="Helvetica Light" charset="0"/>
              </a:rPr>
              <a:t>Focus is on the reviews, ratings, social media buzz, and possibly if the restaurant is good for kids</a:t>
            </a:r>
          </a:p>
        </p:txBody>
      </p:sp>
      <p:pic>
        <p:nvPicPr>
          <p:cNvPr id="2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823" y="3954462"/>
            <a:ext cx="5014295" cy="2328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54987" y="3920600"/>
            <a:ext cx="4973450" cy="2362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5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Visualization Toolbox</a:t>
            </a:r>
            <a:endParaRPr lang="en-US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Add-in 5" title="Web Video Player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81012" y="1793874"/>
              <a:ext cx="6953250" cy="39147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Add-in 5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012" y="1793874"/>
                <a:ext cx="6953250" cy="391477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7825650" y="2201862"/>
            <a:ext cx="3955188" cy="277614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D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emonstrate 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different layers of the conv net neuron 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activation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https://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github.com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yosinski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/deep-visualization-toolbox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tensorFlow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075452" y="1428352"/>
            <a:ext cx="2285650" cy="2285650"/>
          </a:xfrm>
          <a:prstGeom prst="rect">
            <a:avLst/>
          </a:prstGeom>
        </p:spPr>
      </p:pic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TensorFlow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xfrm>
            <a:off x="323867" y="5874105"/>
            <a:ext cx="11788742" cy="495457"/>
          </a:xfrm>
          <a:prstGeom prst="rect">
            <a:avLst/>
          </a:prstGeom>
        </p:spPr>
        <p:txBody>
          <a:bodyPr/>
          <a:lstStyle/>
          <a:p>
            <a:r>
              <a:t>Technology from Google</a:t>
            </a:r>
          </a:p>
        </p:txBody>
      </p:sp>
      <p:sp>
        <p:nvSpPr>
          <p:cNvPr id="230" name="Shape 230"/>
          <p:cNvSpPr/>
          <p:nvPr/>
        </p:nvSpPr>
        <p:spPr>
          <a:xfrm rot="16200000">
            <a:off x="11178851" y="2442962"/>
            <a:ext cx="1903787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3"/>
              </a:rPr>
              <a:t>http://bit.ly/2itbqJT</a:t>
            </a:r>
          </a:p>
        </p:txBody>
      </p:sp>
    </p:spTree>
    <p:extLst>
      <p:ext uri="{BB962C8B-B14F-4D97-AF65-F5344CB8AC3E}">
        <p14:creationId xmlns:p14="http://schemas.microsoft.com/office/powerpoint/2010/main" val="19936950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8037" y="1211262"/>
            <a:ext cx="6781800" cy="1126462"/>
          </a:xfrm>
        </p:spPr>
        <p:txBody>
          <a:bodyPr/>
          <a:lstStyle/>
          <a:p>
            <a:pPr>
              <a:defRPr sz="4400"/>
            </a:pPr>
            <a:r>
              <a:rPr lang="en-US" dirty="0"/>
              <a:t>Tom </a:t>
            </a:r>
            <a:r>
              <a:rPr lang="en-US" dirty="0" err="1"/>
              <a:t>Drabas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Data Scientist II, Core Data Science (WDG)</a:t>
            </a:r>
            <a:endParaRPr lang="en-US" sz="2000" dirty="0"/>
          </a:p>
        </p:txBody>
      </p:sp>
      <p:pic>
        <p:nvPicPr>
          <p:cNvPr id="8" name="image23.jpe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354" y="754062"/>
            <a:ext cx="3888083" cy="5743601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10" name="TextBox 9"/>
          <p:cNvSpPr txBox="1"/>
          <p:nvPr/>
        </p:nvSpPr>
        <p:spPr>
          <a:xfrm>
            <a:off x="827365" y="2457804"/>
            <a:ext cx="6914872" cy="337323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defRPr sz="4400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All-around geek and nerd</a:t>
            </a:r>
          </a:p>
          <a:p>
            <a:pPr>
              <a:defRPr sz="4400"/>
            </a:pP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defRPr sz="4400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Close to 15 years of industry experience: analytics, operations research and data science. </a:t>
            </a:r>
          </a:p>
          <a:p>
            <a:pPr>
              <a:defRPr sz="4400"/>
            </a:pP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defRPr sz="4400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Worked in airlines, telecommunications, logistics and technology</a:t>
            </a:r>
          </a:p>
          <a:p>
            <a:pPr>
              <a:defRPr sz="4400"/>
            </a:pP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defRPr sz="4400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Interested in big data, algorithms, neural networks, and… vintage electronics</a:t>
            </a:r>
          </a:p>
        </p:txBody>
      </p:sp>
      <p:pic>
        <p:nvPicPr>
          <p:cNvPr id="1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2145" y="1502994"/>
            <a:ext cx="6964771" cy="1029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64545" y="1655394"/>
            <a:ext cx="6964771" cy="1029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16945" y="1807794"/>
            <a:ext cx="6964771" cy="1029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69345" y="1960194"/>
            <a:ext cx="6964771" cy="10298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21745" y="2112594"/>
            <a:ext cx="6964771" cy="102989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9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TensorFlow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0"/>
          </p:nvPr>
        </p:nvSpPr>
        <p:spPr>
          <a:xfrm>
            <a:off x="231775" y="1744662"/>
            <a:ext cx="6476999" cy="4205767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Open source software library for numerical computation using data flow graphs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Based loosely on neural networks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Built in C++ with a Python interface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Quickly gained high popularity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Supports GPU computations</a:t>
            </a:r>
          </a:p>
        </p:txBody>
      </p:sp>
      <p:pic>
        <p:nvPicPr>
          <p:cNvPr id="235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 t="2439" r="1579" b="2439"/>
          <a:stretch>
            <a:fillRect/>
          </a:stretch>
        </p:blipFill>
        <p:spPr>
          <a:xfrm>
            <a:off x="6980237" y="2278062"/>
            <a:ext cx="5022789" cy="33392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41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Flow Graph</a:t>
            </a:r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0"/>
          </p:nvPr>
        </p:nvSpPr>
        <p:spPr>
          <a:xfrm>
            <a:off x="265112" y="1820862"/>
            <a:ext cx="6410325" cy="4572000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Nodes represent mathematical operations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Edges are multidimensional arrays (tensors)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Thus, TensorFlow is a flow of multidimensional arrays (tensors) between the mathematical operations (nodes) </a:t>
            </a:r>
            <a:endParaRPr lang="en-US" sz="32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j-lt"/>
              </a:rPr>
              <a:t>i.e. flow of </a:t>
            </a:r>
            <a:r>
              <a:rPr lang="en-US" sz="3200" i="1" dirty="0" smtClean="0">
                <a:latin typeface="+mj-lt"/>
              </a:rPr>
              <a:t>tensors</a:t>
            </a:r>
            <a:endParaRPr sz="3200" i="1" dirty="0">
              <a:latin typeface="+mj-lt"/>
            </a:endParaRPr>
          </a:p>
        </p:txBody>
      </p:sp>
      <p:pic>
        <p:nvPicPr>
          <p:cNvPr id="6" name="tensorflowDataFlowGraph.png"/>
          <p:cNvPicPr>
            <a:picLocks noChangeAspect="1"/>
          </p:cNvPicPr>
          <p:nvPr/>
        </p:nvPicPr>
        <p:blipFill>
          <a:blip r:embed="rId2">
            <a:extLst/>
          </a:blip>
          <a:srcRect l="16509" r="16509"/>
          <a:stretch>
            <a:fillRect/>
          </a:stretch>
        </p:blipFill>
        <p:spPr>
          <a:xfrm>
            <a:off x="6675437" y="1439862"/>
            <a:ext cx="5274878" cy="509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9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0"/>
          </p:nvPr>
        </p:nvSpPr>
        <p:spPr>
          <a:xfrm>
            <a:off x="310342" y="2125662"/>
            <a:ext cx="6698018" cy="3447482"/>
          </a:xfrm>
          <a:prstGeom prst="rect">
            <a:avLst/>
          </a:prstGeom>
        </p:spPr>
        <p:txBody>
          <a:bodyPr anchor="t"/>
          <a:lstStyle/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t1 is a 2x3 matrix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t2 is a 3x2 matrix</a:t>
            </a: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The op1 is a multiplication operator</a:t>
            </a:r>
          </a:p>
          <a:p>
            <a:pPr marL="457200" indent="-457200">
              <a:buFont typeface="Arial" charset="0"/>
              <a:buChar char="•"/>
            </a:pPr>
            <a:endParaRPr sz="3200" dirty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endParaRPr sz="3200" dirty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sz="3200" dirty="0">
                <a:latin typeface="+mj-lt"/>
              </a:rPr>
              <a:t>The above can be represented in a matrix form</a:t>
            </a:r>
          </a:p>
        </p:txBody>
      </p:sp>
      <p:pic>
        <p:nvPicPr>
          <p:cNvPr id="24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8359" y="1813700"/>
            <a:ext cx="4274432" cy="1722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Group 248"/>
          <p:cNvGrpSpPr/>
          <p:nvPr/>
        </p:nvGrpSpPr>
        <p:grpSpPr>
          <a:xfrm>
            <a:off x="7641887" y="4735746"/>
            <a:ext cx="3007377" cy="1040031"/>
            <a:chOff x="0" y="0"/>
            <a:chExt cx="5897351" cy="2039459"/>
          </a:xfrm>
        </p:grpSpPr>
        <p:pic>
          <p:nvPicPr>
            <p:cNvPr id="246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897351" cy="2039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7" name="Shape 247"/>
            <p:cNvSpPr/>
            <p:nvPr/>
          </p:nvSpPr>
          <p:spPr>
            <a:xfrm>
              <a:off x="3696832" y="1046196"/>
              <a:ext cx="218902" cy="3795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906" tIns="25906" rIns="25906" bIns="25906" numCol="1" anchor="ctr">
              <a:spAutoFit/>
            </a:bodyPr>
            <a:lstStyle/>
            <a:p>
              <a:r>
                <a:rPr sz="918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1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(pure Python)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0"/>
          </p:nvPr>
        </p:nvSpPr>
        <p:spPr>
          <a:xfrm>
            <a:off x="297641" y="1516062"/>
            <a:ext cx="11887199" cy="3870290"/>
          </a:xfrm>
          <a:prstGeom prst="rect">
            <a:avLst/>
          </a:prstGeom>
        </p:spPr>
        <p:txBody>
          <a:bodyPr anchor="t"/>
          <a:lstStyle/>
          <a:p>
            <a:pPr marL="392356" indent="-392356">
              <a:buSzPct val="100000"/>
              <a:buAutoNum type="arabicPeriod"/>
            </a:pPr>
            <a:r>
              <a:rPr sz="2000" dirty="0">
                <a:latin typeface="+mj-lt"/>
              </a:rPr>
              <a:t>Import TensorFlow</a:t>
            </a:r>
          </a:p>
          <a:p>
            <a:pPr marL="392356" indent="-392356">
              <a:spcBef>
                <a:spcPts val="4080"/>
              </a:spcBef>
              <a:buSzPct val="100000"/>
              <a:buAutoNum type="arabicPeriod"/>
            </a:pPr>
            <a:r>
              <a:rPr sz="2000" dirty="0">
                <a:latin typeface="+mj-lt"/>
              </a:rPr>
              <a:t>Prepare the tensors and operator</a:t>
            </a:r>
          </a:p>
          <a:p>
            <a:pPr marL="392356" indent="-392356">
              <a:spcBef>
                <a:spcPts val="6324"/>
              </a:spcBef>
              <a:buSzPct val="100000"/>
              <a:buAutoNum type="arabicPeriod"/>
            </a:pPr>
            <a:r>
              <a:rPr sz="2000" dirty="0">
                <a:latin typeface="+mj-lt"/>
              </a:rPr>
              <a:t>Feed the data</a:t>
            </a:r>
          </a:p>
          <a:p>
            <a:pPr marL="392356" indent="-392356">
              <a:spcBef>
                <a:spcPts val="9741"/>
              </a:spcBef>
              <a:buSzPct val="100000"/>
              <a:buAutoNum type="arabicPeriod"/>
            </a:pPr>
            <a:r>
              <a:rPr sz="2000" dirty="0">
                <a:latin typeface="+mj-lt"/>
              </a:rPr>
              <a:t>And get…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4737" y="1604283"/>
            <a:ext cx="6023064" cy="531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1214" y="2112568"/>
            <a:ext cx="6010111" cy="1023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4737" y="3127815"/>
            <a:ext cx="6010111" cy="1230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2588" y="4935370"/>
            <a:ext cx="3056867" cy="3108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209367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1966553" y="5097462"/>
            <a:ext cx="9143936" cy="91438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TensorFrames (experimental)</a:t>
            </a:r>
          </a:p>
        </p:txBody>
      </p:sp>
      <p:pic>
        <p:nvPicPr>
          <p:cNvPr id="259" name="lightSpeed.gif"/>
          <p:cNvPicPr>
            <a:picLocks noGrp="1"/>
          </p:cNvPicPr>
          <p:nvPr>
            <p:ph type="pic" idx="4294967295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896671" y="927646"/>
            <a:ext cx="9283700" cy="3971925"/>
          </a:xfrm>
          <a:prstGeom prst="rect">
            <a:avLst/>
          </a:prstGeom>
        </p:spPr>
      </p:pic>
      <p:sp>
        <p:nvSpPr>
          <p:cNvPr id="262" name="Shape 262"/>
          <p:cNvSpPr/>
          <p:nvPr/>
        </p:nvSpPr>
        <p:spPr>
          <a:xfrm rot="16200000">
            <a:off x="10298944" y="3007105"/>
            <a:ext cx="2019203" cy="256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2600"/>
            </a:pPr>
            <a:r>
              <a:rPr sz="1326"/>
              <a:t>source: </a:t>
            </a:r>
            <a:r>
              <a:rPr sz="1326" u="sng">
                <a:hlinkClick r:id="rId3"/>
              </a:rPr>
              <a:t>http://bit.ly/2jRN1mj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2"/>
          </p:nvPr>
        </p:nvSpPr>
        <p:spPr>
          <a:xfrm>
            <a:off x="4252553" y="6011846"/>
            <a:ext cx="4571936" cy="1141676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latin typeface="+mj-lt"/>
              </a:rPr>
              <a:t>Built for speed!</a:t>
            </a:r>
          </a:p>
        </p:txBody>
      </p:sp>
    </p:spTree>
    <p:extLst>
      <p:ext uri="{BB962C8B-B14F-4D97-AF65-F5344CB8AC3E}">
        <p14:creationId xmlns:p14="http://schemas.microsoft.com/office/powerpoint/2010/main" val="931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Hadoop_logo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8" y="4319736"/>
            <a:ext cx="1432377" cy="10742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30" y="4529094"/>
            <a:ext cx="763054" cy="763054"/>
          </a:xfrm>
          <a:prstGeom prst="rect">
            <a:avLst/>
          </a:prstGeom>
        </p:spPr>
      </p:pic>
      <p:pic>
        <p:nvPicPr>
          <p:cNvPr id="38" name="Picture 37" descr="openstack-logo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93" y="4564348"/>
            <a:ext cx="642158" cy="64216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404994" y="4751511"/>
            <a:ext cx="482824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48" dirty="0">
                <a:solidFill>
                  <a:schemeClr val="bg1">
                    <a:lumMod val="65000"/>
                  </a:schemeClr>
                </a:solidFill>
                <a:latin typeface="Source Sans Pro"/>
                <a:cs typeface="Source Sans Pro"/>
              </a:rPr>
              <a:t>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Engine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36957" y="1991471"/>
            <a:ext cx="7210968" cy="2374350"/>
            <a:chOff x="2338196" y="1607824"/>
            <a:chExt cx="5302664" cy="1746004"/>
          </a:xfrm>
        </p:grpSpPr>
        <p:sp>
          <p:nvSpPr>
            <p:cNvPr id="26" name="Rectangle 25"/>
            <p:cNvSpPr/>
            <p:nvPr/>
          </p:nvSpPr>
          <p:spPr>
            <a:xfrm>
              <a:off x="2338196" y="2869196"/>
              <a:ext cx="5302663" cy="48463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Spark Core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92018" y="1607824"/>
              <a:ext cx="1244124" cy="1165583"/>
            </a:xfrm>
            <a:prstGeom prst="rect">
              <a:avLst/>
            </a:prstGeom>
            <a:solidFill>
              <a:srgbClr val="3CBFD2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Spark Streaming</a:t>
              </a:r>
              <a:endParaRPr lang="en-US" sz="2176" kern="0" dirty="0">
                <a:solidFill>
                  <a:sysClr val="window" lastClr="FFFFFF"/>
                </a:solidFill>
                <a:latin typeface="Source Sans Pro Light"/>
                <a:cs typeface="Source Sans Pro Ligh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38197" y="1607824"/>
              <a:ext cx="1244124" cy="1165583"/>
            </a:xfrm>
            <a:prstGeom prst="rect">
              <a:avLst/>
            </a:prstGeom>
            <a:solidFill>
              <a:srgbClr val="3CBFD2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Spark SQL</a:t>
              </a:r>
              <a:endParaRPr lang="en-US" sz="2176" kern="0" dirty="0">
                <a:solidFill>
                  <a:sysClr val="window" lastClr="FFFFFF"/>
                </a:solidFill>
                <a:latin typeface="Source Sans Pro Light"/>
                <a:cs typeface="Source Sans Pro Ligh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46817" y="1607824"/>
              <a:ext cx="1244124" cy="1165583"/>
            </a:xfrm>
            <a:prstGeom prst="rect">
              <a:avLst/>
            </a:prstGeom>
            <a:solidFill>
              <a:srgbClr val="3CBFD2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MLlib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96736" y="1607824"/>
              <a:ext cx="1244124" cy="1165583"/>
            </a:xfrm>
            <a:prstGeom prst="rect">
              <a:avLst/>
            </a:prstGeom>
            <a:solidFill>
              <a:srgbClr val="3CBFD2"/>
            </a:solidFill>
            <a:ln>
              <a:noFill/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243493">
                <a:defRPr/>
              </a:pPr>
              <a:r>
                <a:rPr lang="en-US" sz="2856" kern="0" dirty="0">
                  <a:solidFill>
                    <a:sysClr val="window" lastClr="FFFFFF"/>
                  </a:solidFill>
                  <a:latin typeface="Source Sans Pro Light"/>
                  <a:cs typeface="Source Sans Pro Light"/>
                </a:rPr>
                <a:t>GraphX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59857" y="5595889"/>
            <a:ext cx="932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  <a:latin typeface="Helvetica Light" charset="0"/>
                <a:ea typeface="Helvetica Light" charset="0"/>
                <a:cs typeface="Helvetica Light" charset="0"/>
              </a:rPr>
              <a:t>Unified engine across diverse workloads &amp; environments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6506" y="4527653"/>
            <a:ext cx="1559898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52" name="Rectangle 51"/>
          <p:cNvSpPr/>
          <p:nvPr/>
        </p:nvSpPr>
        <p:spPr>
          <a:xfrm>
            <a:off x="2310330" y="4527653"/>
            <a:ext cx="864762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54" name="Rectangle 53"/>
          <p:cNvSpPr/>
          <p:nvPr/>
        </p:nvSpPr>
        <p:spPr>
          <a:xfrm>
            <a:off x="4674838" y="4527653"/>
            <a:ext cx="769773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55" name="Rectangle 54"/>
          <p:cNvSpPr/>
          <p:nvPr/>
        </p:nvSpPr>
        <p:spPr>
          <a:xfrm>
            <a:off x="6518755" y="4527653"/>
            <a:ext cx="902789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pic>
        <p:nvPicPr>
          <p:cNvPr id="56" name="Picture 55" descr="AmazonWebservices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56" y="4649584"/>
            <a:ext cx="1122827" cy="44913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274980" y="4527653"/>
            <a:ext cx="1292206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pic>
        <p:nvPicPr>
          <p:cNvPr id="58" name="Picture 57" descr="meso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00" y="4518935"/>
            <a:ext cx="805580" cy="682832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538359" y="4527653"/>
            <a:ext cx="869078" cy="696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/>
          </a:p>
        </p:txBody>
      </p:sp>
      <p:sp>
        <p:nvSpPr>
          <p:cNvPr id="3" name="Rectangle 2"/>
          <p:cNvSpPr/>
          <p:nvPr/>
        </p:nvSpPr>
        <p:spPr>
          <a:xfrm>
            <a:off x="8101403" y="2003176"/>
            <a:ext cx="4141242" cy="1975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48" dirty="0">
                <a:latin typeface="Source Sans Pro Light"/>
                <a:cs typeface="Source Sans Pro Light"/>
              </a:rPr>
              <a:t>Scale out, fault tolerant</a:t>
            </a:r>
          </a:p>
          <a:p>
            <a:endParaRPr lang="en-US" sz="2448" dirty="0">
              <a:latin typeface="Source Sans Pro Light"/>
              <a:cs typeface="Source Sans Pro Light"/>
            </a:endParaRPr>
          </a:p>
          <a:p>
            <a:r>
              <a:rPr lang="en-US" sz="2448" dirty="0">
                <a:latin typeface="Source Sans Pro Light"/>
                <a:cs typeface="Source Sans Pro Light"/>
              </a:rPr>
              <a:t>Python, Java, </a:t>
            </a:r>
            <a:r>
              <a:rPr lang="en-US" sz="2448" dirty="0" err="1">
                <a:latin typeface="Source Sans Pro Light"/>
                <a:cs typeface="Source Sans Pro Light"/>
              </a:rPr>
              <a:t>Scala</a:t>
            </a:r>
            <a:r>
              <a:rPr lang="en-US" sz="2448" dirty="0">
                <a:latin typeface="Source Sans Pro Light"/>
                <a:cs typeface="Source Sans Pro Light"/>
              </a:rPr>
              <a:t>, and R APIs</a:t>
            </a:r>
          </a:p>
          <a:p>
            <a:endParaRPr lang="en-US" sz="2448" dirty="0">
              <a:latin typeface="Source Sans Pro Light"/>
              <a:cs typeface="Source Sans Pro Light"/>
            </a:endParaRPr>
          </a:p>
          <a:p>
            <a:r>
              <a:rPr lang="en-US" sz="2448" dirty="0">
                <a:latin typeface="Source Sans Pro Light"/>
                <a:cs typeface="Source Sans Pro Light"/>
              </a:rPr>
              <a:t>Standard libraries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0829" y="4612514"/>
            <a:ext cx="782091" cy="4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to TensorFlow Communication Issues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32644" y="1866282"/>
            <a:ext cx="4059696" cy="3633973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77217" y="1996440"/>
            <a:ext cx="2323977" cy="3291840"/>
          </a:xfrm>
          <a:prstGeom prst="roundRect">
            <a:avLst/>
          </a:prstGeom>
          <a:solidFill>
            <a:schemeClr val="accent4">
              <a:lumMod val="10000"/>
              <a:lumOff val="90000"/>
              <a:alpha val="52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17921" y="1866281"/>
            <a:ext cx="4172666" cy="3620119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620001" y="1996440"/>
            <a:ext cx="2560319" cy="3291840"/>
          </a:xfrm>
          <a:prstGeom prst="roundRect">
            <a:avLst/>
          </a:prstGeom>
          <a:solidFill>
            <a:schemeClr val="accent4">
              <a:lumMod val="10000"/>
              <a:lumOff val="90000"/>
              <a:alpha val="52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43" y="2136492"/>
            <a:ext cx="1102432" cy="11024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Rectangle 8"/>
          <p:cNvSpPr/>
          <p:nvPr/>
        </p:nvSpPr>
        <p:spPr>
          <a:xfrm>
            <a:off x="8450244" y="3527403"/>
            <a:ext cx="849249" cy="10126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C++</a:t>
            </a:r>
            <a:b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buffer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86909" y="3527404"/>
            <a:ext cx="924885" cy="9794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Python </a:t>
            </a:r>
            <a:b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pickle</a:t>
            </a:r>
            <a:endParaRPr lang="en-US" sz="160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56811" y="3591035"/>
            <a:ext cx="1242679" cy="996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Tungsten binary format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39149" y="3577131"/>
            <a:ext cx="924885" cy="9794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Python </a:t>
            </a:r>
            <a:b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pickle</a:t>
            </a:r>
            <a:endParaRPr lang="en-US" sz="160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11573" y="3577131"/>
            <a:ext cx="924885" cy="9794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Java</a:t>
            </a:r>
            <a:b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37" y="2441108"/>
            <a:ext cx="1461222" cy="74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Right Arrow 14"/>
          <p:cNvSpPr/>
          <p:nvPr/>
        </p:nvSpPr>
        <p:spPr>
          <a:xfrm>
            <a:off x="2438401" y="4621728"/>
            <a:ext cx="6470073" cy="615755"/>
          </a:xfrm>
          <a:prstGeom prst="rightArrow">
            <a:avLst/>
          </a:prstGeom>
          <a:gradFill flip="none" rotWithShape="1">
            <a:gsLst>
              <a:gs pos="1000">
                <a:srgbClr val="08B5CD"/>
              </a:gs>
              <a:gs pos="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83" y="2165267"/>
            <a:ext cx="560550" cy="5605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731521" y="6333323"/>
            <a:ext cx="10972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: TensorFrames: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Google TensorFlow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with Apache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Spark by Tim Hunter</a:t>
            </a:r>
          </a:p>
        </p:txBody>
      </p:sp>
    </p:spTree>
    <p:extLst>
      <p:ext uri="{BB962C8B-B14F-4D97-AF65-F5344CB8AC3E}">
        <p14:creationId xmlns:p14="http://schemas.microsoft.com/office/powerpoint/2010/main" val="4213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TensorFrames: Native Embedding of TensorFlow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8842" y="5775674"/>
            <a:ext cx="218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Spark worker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94798" y="1866282"/>
            <a:ext cx="7243040" cy="3633973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039371" y="1996440"/>
            <a:ext cx="2323977" cy="3291840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640941" y="1996440"/>
            <a:ext cx="2560319" cy="3291840"/>
          </a:xfrm>
          <a:prstGeom prst="roundRect">
            <a:avLst/>
          </a:prstGeom>
          <a:solidFill>
            <a:schemeClr val="accent4">
              <a:lumMod val="10000"/>
              <a:lumOff val="9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83" y="2136492"/>
            <a:ext cx="1102432" cy="11024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Rectangle 8"/>
          <p:cNvSpPr/>
          <p:nvPr/>
        </p:nvSpPr>
        <p:spPr>
          <a:xfrm>
            <a:off x="7471184" y="3527403"/>
            <a:ext cx="849249" cy="10126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C++</a:t>
            </a:r>
            <a:b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buffer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8965" y="3591035"/>
            <a:ext cx="1242679" cy="996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Tungsten binary format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289" y="3577131"/>
            <a:ext cx="924885" cy="9794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Java</a:t>
            </a:r>
            <a:b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91" y="2441108"/>
            <a:ext cx="1461222" cy="741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Right Arrow 12"/>
          <p:cNvSpPr/>
          <p:nvPr/>
        </p:nvSpPr>
        <p:spPr>
          <a:xfrm>
            <a:off x="3100555" y="4621728"/>
            <a:ext cx="4370629" cy="615755"/>
          </a:xfrm>
          <a:prstGeom prst="rightArrow">
            <a:avLst/>
          </a:prstGeom>
          <a:gradFill flip="none" rotWithShape="1">
            <a:gsLst>
              <a:gs pos="1000">
                <a:srgbClr val="08B5CD"/>
              </a:gs>
              <a:gs pos="0">
                <a:schemeClr val="accent1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1521" y="6333323"/>
            <a:ext cx="10972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: TensorFrames: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Google TensorFlow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with Apache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Spark by Tim Hunter</a:t>
            </a:r>
          </a:p>
        </p:txBody>
      </p:sp>
    </p:spTree>
    <p:extLst>
      <p:ext uri="{BB962C8B-B14F-4D97-AF65-F5344CB8AC3E}">
        <p14:creationId xmlns:p14="http://schemas.microsoft.com/office/powerpoint/2010/main" val="31953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intermediary</a:t>
            </a:r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0"/>
          </p:nvPr>
        </p:nvSpPr>
        <p:spPr>
          <a:xfrm>
            <a:off x="503237" y="1887507"/>
            <a:ext cx="6553200" cy="3806298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sz="2800" dirty="0">
                <a:latin typeface="Helvetica Light" charset="0"/>
                <a:ea typeface="Helvetica Light" charset="0"/>
                <a:cs typeface="Helvetica Light" charset="0"/>
              </a:rPr>
              <a:t>TensorFrames are built for speed</a:t>
            </a:r>
            <a:r>
              <a:rPr sz="2800" dirty="0" smtClean="0">
                <a:latin typeface="Helvetica Light" charset="0"/>
                <a:ea typeface="Helvetica Light" charset="0"/>
                <a:cs typeface="Helvetica Light" charset="0"/>
              </a:rPr>
              <a:t>*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endParaRPr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sz="2800" dirty="0">
                <a:latin typeface="Helvetica Light" charset="0"/>
                <a:ea typeface="Helvetica Light" charset="0"/>
                <a:cs typeface="Helvetica Light" charset="0"/>
              </a:rPr>
              <a:t>Spark DataFrames as </a:t>
            </a:r>
            <a:r>
              <a:rPr sz="2800" dirty="0" smtClean="0">
                <a:latin typeface="Helvetica Light" charset="0"/>
                <a:ea typeface="Helvetica Light" charset="0"/>
                <a:cs typeface="Helvetica Light" charset="0"/>
              </a:rPr>
              <a:t>input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endParaRPr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sz="2800" dirty="0">
                <a:latin typeface="Helvetica Light" charset="0"/>
                <a:ea typeface="Helvetica Light" charset="0"/>
                <a:cs typeface="Helvetica Light" charset="0"/>
              </a:rPr>
              <a:t>TensorFrames act as a </a:t>
            </a:r>
            <a:r>
              <a:rPr sz="2800" dirty="0" smtClean="0">
                <a:latin typeface="Helvetica Light" charset="0"/>
                <a:ea typeface="Helvetica Light" charset="0"/>
                <a:cs typeface="Helvetica Light" charset="0"/>
              </a:rPr>
              <a:t>bridge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endParaRPr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sz="2800" dirty="0">
                <a:latin typeface="Helvetica Light" charset="0"/>
                <a:ea typeface="Helvetica Light" charset="0"/>
                <a:cs typeface="Helvetica Light" charset="0"/>
              </a:rPr>
              <a:t>Can return a DataFrame</a:t>
            </a:r>
          </a:p>
        </p:txBody>
      </p:sp>
      <p:pic>
        <p:nvPicPr>
          <p:cNvPr id="265" name="tensorFrames.png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7894637" y="1540799"/>
            <a:ext cx="3943350" cy="4695825"/>
          </a:xfrm>
          <a:prstGeom prst="rect">
            <a:avLst/>
          </a:prstGeom>
        </p:spPr>
      </p:pic>
      <p:sp>
        <p:nvSpPr>
          <p:cNvPr id="268" name="Shape 268"/>
          <p:cNvSpPr/>
          <p:nvPr/>
        </p:nvSpPr>
        <p:spPr>
          <a:xfrm>
            <a:off x="503237" y="6368463"/>
            <a:ext cx="2357436" cy="36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06" tIns="25906" rIns="25906" bIns="25906" anchor="ctr">
            <a:spAutoFit/>
          </a:bodyPr>
          <a:lstStyle/>
          <a:p>
            <a:pPr>
              <a:defRPr sz="3300"/>
            </a:pPr>
            <a:r>
              <a:rPr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sz="2000" u="sng" dirty="0"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http://bit.ly/2iVy8vm</a:t>
            </a:r>
          </a:p>
        </p:txBody>
      </p:sp>
    </p:spTree>
    <p:extLst>
      <p:ext uri="{BB962C8B-B14F-4D97-AF65-F5344CB8AC3E}">
        <p14:creationId xmlns:p14="http://schemas.microsoft.com/office/powerpoint/2010/main" val="17589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TensorFrames?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850559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Utilize TensorFlow with your data: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Allows data scientists to expand their analytics, streaming, graph, and ML capabilities to include Deep Learning via TensorFlow</a:t>
            </a:r>
          </a:p>
          <a:p>
            <a:pPr marL="800100" lvl="1" indent="-571500">
              <a:buFont typeface="Arial" charset="0"/>
              <a:buChar char="•"/>
            </a:pP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Parallel training to determine optimal hyperparameters: 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Determine optimal learning rate: If rate is high, it will learn quickly but may not take into account of high variability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/>
              <a:t>Number of neurons in each layer:  too many results in noisy estimates, too few and the network will not learn well.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8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8037" y="1211262"/>
            <a:ext cx="6781800" cy="1126462"/>
          </a:xfrm>
        </p:spPr>
        <p:txBody>
          <a:bodyPr/>
          <a:lstStyle/>
          <a:p>
            <a:pPr>
              <a:defRPr sz="4400"/>
            </a:pPr>
            <a:r>
              <a:rPr lang="en-US" dirty="0"/>
              <a:t>Denny Lee</a:t>
            </a:r>
            <a:br>
              <a:rPr lang="en-US" dirty="0"/>
            </a:br>
            <a:r>
              <a:rPr lang="en-US" sz="2400" dirty="0"/>
              <a:t>Principal Program Manager, Azure Cosmos DB</a:t>
            </a:r>
            <a:endParaRPr lang="en-US" sz="2000" dirty="0"/>
          </a:p>
        </p:txBody>
      </p:sp>
      <p:pic>
        <p:nvPicPr>
          <p:cNvPr id="8" name="image23.jpe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94637" y="1973262"/>
            <a:ext cx="2858552" cy="2857500"/>
          </a:xfrm>
          <a:prstGeom prst="rect">
            <a:avLst/>
          </a:prstGeom>
          <a:ln w="12700">
            <a:solidFill>
              <a:schemeClr val="accent1"/>
            </a:solidFill>
            <a:miter lim="400000"/>
          </a:ln>
        </p:spPr>
      </p:pic>
      <p:sp>
        <p:nvSpPr>
          <p:cNvPr id="10" name="TextBox 9"/>
          <p:cNvSpPr txBox="1"/>
          <p:nvPr/>
        </p:nvSpPr>
        <p:spPr>
          <a:xfrm>
            <a:off x="827365" y="2457804"/>
            <a:ext cx="6914872" cy="37287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Former: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Technology Evangelist @ Databricks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Senior Director of Data Sciences Engineering at Concur (now part of SAP)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Principal Program Manager at Microsoft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Hands-on Data Engineer, Architect more than 15y developer internet-scale infrastructure  for both on-premises and cloud including Bing’s Audience Insights, Yahoo’s 24TB SSAS cube, and Isotope Incubation Team (HDInsight)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594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Kernel Density Scoring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33035307"/>
              </p:ext>
            </p:extLst>
          </p:nvPr>
        </p:nvGraphicFramePr>
        <p:xfrm>
          <a:off x="808037" y="1744662"/>
          <a:ext cx="9546956" cy="4984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16" y="1451833"/>
            <a:ext cx="1958920" cy="893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437" y="2430462"/>
            <a:ext cx="4431479" cy="9478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4575" y="4254499"/>
            <a:ext cx="3456122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: TensorFrames: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Google TensorFlow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with Apache 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Spark by Tim Hunter</a:t>
            </a:r>
          </a:p>
        </p:txBody>
      </p:sp>
    </p:spTree>
    <p:extLst>
      <p:ext uri="{BB962C8B-B14F-4D97-AF65-F5344CB8AC3E}">
        <p14:creationId xmlns:p14="http://schemas.microsoft.com/office/powerpoint/2010/main" val="8578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ready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11887199" cy="3280898"/>
          </a:xfrm>
          <a:prstGeom prst="rect">
            <a:avLst/>
          </a:prstGeom>
        </p:spPr>
        <p:txBody>
          <a:bodyPr/>
          <a:lstStyle/>
          <a:p>
            <a:pPr marL="320612" indent="-320612" defTabSz="416794">
              <a:spcBef>
                <a:spcPts val="2958"/>
              </a:spcBef>
              <a:defRPr sz="5148"/>
            </a:pPr>
            <a:r>
              <a:rPr sz="3200" dirty="0">
                <a:latin typeface="+mj-lt"/>
              </a:rPr>
              <a:t>From CLI run</a:t>
            </a:r>
          </a:p>
          <a:p>
            <a:pPr marL="0" indent="0" defTabSz="416794">
              <a:spcBef>
                <a:spcPts val="2958"/>
              </a:spcBef>
              <a:buSzTx/>
              <a:buNone/>
              <a:defRPr sz="5148"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$SPARK_HOME/bin/pyspark \</a:t>
            </a:r>
          </a:p>
          <a:p>
            <a:pPr marL="0" indent="0" defTabSz="416794">
              <a:spcBef>
                <a:spcPts val="0"/>
              </a:spcBef>
              <a:buSzTx/>
              <a:buNone/>
              <a:defRPr sz="5148"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--packages </a:t>
            </a:r>
            <a:r>
              <a:rPr sz="2400" dirty="0" smtClean="0"/>
              <a:t>databricks:tensorframes:0.2.</a:t>
            </a:r>
            <a:r>
              <a:rPr lang="en-US" sz="2400" dirty="0"/>
              <a:t>8</a:t>
            </a:r>
            <a:r>
              <a:rPr sz="2400" dirty="0" smtClean="0"/>
              <a:t>-s_2.1</a:t>
            </a:r>
            <a:r>
              <a:rPr lang="en-US" sz="2400" dirty="0" smtClean="0"/>
              <a:t>1</a:t>
            </a:r>
          </a:p>
          <a:p>
            <a:pPr marL="0" indent="0" defTabSz="416794">
              <a:spcBef>
                <a:spcPts val="0"/>
              </a:spcBef>
              <a:buSzTx/>
              <a:buNone/>
              <a:defRPr sz="5148">
                <a:latin typeface="Consolas"/>
                <a:ea typeface="Consolas"/>
                <a:cs typeface="Consolas"/>
                <a:sym typeface="Consolas"/>
              </a:defRPr>
            </a:pPr>
            <a:endParaRPr sz="2400" dirty="0"/>
          </a:p>
          <a:p>
            <a:pPr marL="320612" indent="-320612" defTabSz="416794">
              <a:spcBef>
                <a:spcPts val="2958"/>
              </a:spcBef>
              <a:defRPr sz="5148"/>
            </a:pPr>
            <a:r>
              <a:rPr sz="3200" dirty="0">
                <a:latin typeface="+mj-lt"/>
              </a:rPr>
              <a:t>or (preferred) in Free Community Edition on </a:t>
            </a:r>
            <a:r>
              <a:rPr sz="3200" dirty="0" smtClean="0">
                <a:latin typeface="+mj-lt"/>
              </a:rPr>
              <a:t>Databricks</a:t>
            </a:r>
            <a:r>
              <a:rPr lang="en-US" sz="3200" dirty="0" smtClean="0">
                <a:latin typeface="+mj-lt"/>
              </a:rPr>
              <a:t> (instructions shortly)</a:t>
            </a:r>
            <a:endParaRPr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407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Start!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5447632" cy="4850559"/>
          </a:xfrm>
          <a:prstGeom prst="rect">
            <a:avLst/>
          </a:prstGeom>
        </p:spPr>
        <p:txBody>
          <a:bodyPr anchor="t"/>
          <a:lstStyle/>
          <a:p>
            <a:pPr marL="392356" indent="-392356">
              <a:buSzPct val="100000"/>
              <a:buAutoNum type="arabicPeriod"/>
            </a:pPr>
            <a:r>
              <a:rPr dirty="0">
                <a:latin typeface="+mj-lt"/>
              </a:rPr>
              <a:t>Import modules</a:t>
            </a:r>
          </a:p>
          <a:p>
            <a:pPr marL="392356" indent="-392356">
              <a:spcBef>
                <a:spcPts val="5202"/>
              </a:spcBef>
              <a:buSzPct val="100000"/>
              <a:buAutoNum type="arabicPeriod"/>
            </a:pPr>
            <a:r>
              <a:rPr dirty="0">
                <a:latin typeface="+mj-lt"/>
              </a:rPr>
              <a:t>Create some fake data</a:t>
            </a:r>
          </a:p>
          <a:p>
            <a:pPr marL="392356" indent="-392356">
              <a:spcBef>
                <a:spcPts val="5202"/>
              </a:spcBef>
              <a:buSzPct val="100000"/>
              <a:buAutoNum type="arabicPeriod"/>
            </a:pPr>
            <a:r>
              <a:rPr dirty="0">
                <a:latin typeface="+mj-lt"/>
              </a:rPr>
              <a:t>Create the graph</a:t>
            </a:r>
          </a:p>
          <a:p>
            <a:pPr marL="392356" indent="-392356">
              <a:spcBef>
                <a:spcPts val="1530"/>
              </a:spcBef>
              <a:buSzPct val="100000"/>
              <a:buAutoNum type="arabicPeriod"/>
            </a:pPr>
            <a:r>
              <a:rPr dirty="0">
                <a:latin typeface="+mj-lt"/>
              </a:rPr>
              <a:t>Block the variable</a:t>
            </a:r>
          </a:p>
          <a:p>
            <a:pPr marL="392356" indent="-392356">
              <a:spcBef>
                <a:spcPts val="918"/>
              </a:spcBef>
              <a:buSzPct val="100000"/>
              <a:buAutoNum type="arabicPeriod"/>
            </a:pPr>
            <a:r>
              <a:rPr dirty="0">
                <a:latin typeface="+mj-lt"/>
              </a:rPr>
              <a:t>Add 3 to x and put in z</a:t>
            </a:r>
          </a:p>
          <a:p>
            <a:pPr marL="392356" indent="-392356">
              <a:spcBef>
                <a:spcPts val="2193"/>
              </a:spcBef>
              <a:buSzPct val="100000"/>
              <a:buAutoNum type="arabicPeriod"/>
            </a:pPr>
            <a:r>
              <a:rPr dirty="0">
                <a:latin typeface="+mj-lt"/>
              </a:rPr>
              <a:t>Return as df2</a:t>
            </a:r>
          </a:p>
        </p:txBody>
      </p:sp>
      <p:pic>
        <p:nvPicPr>
          <p:cNvPr id="2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2164" y="1598276"/>
            <a:ext cx="4317843" cy="1569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2270" y="3286282"/>
            <a:ext cx="5844257" cy="28368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97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Element-wise sum and min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0"/>
          </p:nvPr>
        </p:nvSpPr>
        <p:spPr>
          <a:xfrm>
            <a:off x="284941" y="1713511"/>
            <a:ext cx="11887199" cy="3847207"/>
          </a:xfrm>
          <a:prstGeom prst="rect">
            <a:avLst/>
          </a:prstGeom>
        </p:spPr>
        <p:txBody>
          <a:bodyPr anchor="t"/>
          <a:lstStyle/>
          <a:p>
            <a:pPr marL="392356" indent="-392356">
              <a:spcBef>
                <a:spcPts val="9741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Create a DataFrame of </a:t>
            </a:r>
            <a:r>
              <a:rPr sz="3200" dirty="0" smtClean="0">
                <a:latin typeface="+mj-lt"/>
              </a:rPr>
              <a:t>lists</a:t>
            </a:r>
            <a:endParaRPr sz="3200" dirty="0">
              <a:latin typeface="+mj-lt"/>
            </a:endParaRPr>
          </a:p>
          <a:p>
            <a:pPr marL="392356" indent="-392356">
              <a:buSzPct val="100000"/>
              <a:buAutoNum type="arabicPeriod"/>
            </a:pPr>
            <a:r>
              <a:rPr sz="3200" dirty="0">
                <a:latin typeface="+mj-lt"/>
              </a:rPr>
              <a:t>Analyze</a:t>
            </a:r>
          </a:p>
          <a:p>
            <a:pPr marL="392356" indent="-392356">
              <a:spcBef>
                <a:spcPts val="1020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Copy y</a:t>
            </a:r>
          </a:p>
          <a:p>
            <a:pPr marL="392356" indent="-392356">
              <a:spcBef>
                <a:spcPts val="459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Create graph</a:t>
            </a:r>
          </a:p>
          <a:p>
            <a:pPr marL="392356" indent="-392356">
              <a:spcBef>
                <a:spcPts val="459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Block the variables</a:t>
            </a:r>
          </a:p>
          <a:p>
            <a:pPr marL="392356" indent="-392356">
              <a:spcBef>
                <a:spcPts val="816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Create the nodes</a:t>
            </a:r>
          </a:p>
          <a:p>
            <a:pPr marL="392356" indent="-392356">
              <a:spcBef>
                <a:spcPts val="816"/>
              </a:spcBef>
              <a:buSzPct val="100000"/>
              <a:buAutoNum type="arabicPeriod"/>
            </a:pPr>
            <a:r>
              <a:rPr sz="3200" dirty="0">
                <a:latin typeface="+mj-lt"/>
              </a:rPr>
              <a:t>Get the results back</a:t>
            </a: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1258" y="1897458"/>
            <a:ext cx="3780665" cy="522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b="46010"/>
          <a:stretch>
            <a:fillRect/>
          </a:stretch>
        </p:blipFill>
        <p:spPr>
          <a:xfrm>
            <a:off x="6967522" y="3433790"/>
            <a:ext cx="5103413" cy="506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7334" y="4027739"/>
            <a:ext cx="5083789" cy="2044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82109" y="6159908"/>
            <a:ext cx="4150020" cy="661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69235" y="1223865"/>
            <a:ext cx="882809" cy="20447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949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619452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Log into Databricks Community Edition (</a:t>
            </a:r>
            <a:r>
              <a:rPr lang="en-US" dirty="0" smtClean="0">
                <a:hlinkClick r:id="rId3"/>
              </a:rPr>
              <a:t>https://community.cloud.databricks.com)</a:t>
            </a: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Import notebooks: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aka.ms/pydatatfs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Start cluster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Install libraries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93348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735262"/>
            <a:ext cx="11887200" cy="932563"/>
          </a:xfrm>
        </p:spPr>
        <p:txBody>
          <a:bodyPr/>
          <a:lstStyle/>
          <a:p>
            <a:r>
              <a:rPr lang="en-US" sz="5400" dirty="0" smtClean="0"/>
              <a:t>Import Notebooks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655637" y="3609087"/>
            <a:ext cx="4604466" cy="115018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Steps to Import notebooks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44648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notebook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7" y="1439862"/>
            <a:ext cx="7894637" cy="515611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915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Notebook Dialog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1778000"/>
            <a:ext cx="7035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Goto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err="1"/>
              <a:t>aka.ms</a:t>
            </a:r>
            <a:r>
              <a:rPr lang="en-US" dirty="0"/>
              <a:t>/pydata-sea-2017-tfs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2" y="1516062"/>
            <a:ext cx="10790237" cy="510562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ight Arrow 4"/>
          <p:cNvSpPr/>
          <p:nvPr/>
        </p:nvSpPr>
        <p:spPr bwMode="auto">
          <a:xfrm rot="10800000">
            <a:off x="3551237" y="4411662"/>
            <a:ext cx="1981200" cy="14478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27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F32BCA-8F4D-4D1B-BC96-DF32CEA8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407734"/>
            <a:ext cx="4892040" cy="2179058"/>
          </a:xfrm>
        </p:spPr>
        <p:txBody>
          <a:bodyPr/>
          <a:lstStyle/>
          <a:p>
            <a:r>
              <a:rPr lang="en-US" dirty="0"/>
              <a:t>Jump Start into Python and Apache Spark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612400B-14D5-4043-B69C-914AF1546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7" y="754062"/>
            <a:ext cx="4953000" cy="61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 notebook &gt; Get URL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516062"/>
            <a:ext cx="7831137" cy="523262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2513805" y="1363662"/>
            <a:ext cx="6553200" cy="4572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63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Paste URL into Import Notebooks dialog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37" y="1744662"/>
            <a:ext cx="7048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659062"/>
            <a:ext cx="11887200" cy="932563"/>
          </a:xfrm>
        </p:spPr>
        <p:txBody>
          <a:bodyPr/>
          <a:lstStyle/>
          <a:p>
            <a:r>
              <a:rPr lang="en-US" sz="5400" smtClean="0"/>
              <a:t>Do it for all three notebooks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107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659062"/>
            <a:ext cx="11887200" cy="932563"/>
          </a:xfrm>
        </p:spPr>
        <p:txBody>
          <a:bodyPr/>
          <a:lstStyle/>
          <a:p>
            <a:r>
              <a:rPr lang="en-US" sz="5400" dirty="0" smtClean="0"/>
              <a:t>Start a cluster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655637" y="3609087"/>
            <a:ext cx="5984652" cy="68544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Three steps to start a Spark cluster</a:t>
            </a:r>
          </a:p>
        </p:txBody>
      </p:sp>
    </p:spTree>
    <p:extLst>
      <p:ext uri="{BB962C8B-B14F-4D97-AF65-F5344CB8AC3E}">
        <p14:creationId xmlns:p14="http://schemas.microsoft.com/office/powerpoint/2010/main" val="9529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 cluster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3886199" cy="358970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Clusters &gt; Create Cluster</a:t>
            </a:r>
          </a:p>
          <a:p>
            <a:pPr marL="514350" indent="-514350">
              <a:buAutoNum type="arabicPeriod"/>
            </a:pP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Fill in name and Run-time version: Spark 2.1 (Scala 2.11)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37" y="1660524"/>
            <a:ext cx="7510309" cy="477629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ight Arrow 5"/>
          <p:cNvSpPr/>
          <p:nvPr/>
        </p:nvSpPr>
        <p:spPr bwMode="auto">
          <a:xfrm rot="10800000">
            <a:off x="8580437" y="1627186"/>
            <a:ext cx="1981200" cy="144780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212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659062"/>
            <a:ext cx="11887200" cy="932563"/>
          </a:xfrm>
        </p:spPr>
        <p:txBody>
          <a:bodyPr/>
          <a:lstStyle/>
          <a:p>
            <a:r>
              <a:rPr lang="en-US" sz="5400" dirty="0" smtClean="0"/>
              <a:t>Install libraries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655637" y="3609087"/>
            <a:ext cx="7507504" cy="115018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Installing TensorFlow via </a:t>
            </a:r>
            <a:r>
              <a:rPr lang="en-US" sz="2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PyPi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Installing TensorFrames via Spark Packages</a:t>
            </a:r>
          </a:p>
        </p:txBody>
      </p:sp>
    </p:spTree>
    <p:extLst>
      <p:ext uri="{BB962C8B-B14F-4D97-AF65-F5344CB8AC3E}">
        <p14:creationId xmlns:p14="http://schemas.microsoft.com/office/powerpoint/2010/main" val="12668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Library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37" y="1363662"/>
            <a:ext cx="8986837" cy="551192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697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TensorFlow via </a:t>
            </a:r>
            <a:r>
              <a:rPr lang="en-US" dirty="0" err="1" smtClean="0"/>
              <a:t>PyPi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87" y="1592262"/>
            <a:ext cx="10020300" cy="47244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6133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 TensorFlow to your cluster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1439862"/>
            <a:ext cx="10655300" cy="524459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2225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TensorFrames via Spark Packages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7" y="1668462"/>
            <a:ext cx="9050337" cy="473111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3322637" y="2506662"/>
            <a:ext cx="1600200" cy="4572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618037" y="4457879"/>
            <a:ext cx="3657600" cy="4572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47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95276" y="4797448"/>
            <a:ext cx="3378200" cy="132959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Tim Hunter</a:t>
            </a:r>
          </a:p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Software Engineer </a:t>
            </a:r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Databricks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7" y="1973263"/>
            <a:ext cx="2437130" cy="256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973262"/>
            <a:ext cx="2565400" cy="2565400"/>
          </a:xfrm>
          <a:prstGeom prst="rect">
            <a:avLst/>
          </a:prstGeom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3741102" y="4797448"/>
            <a:ext cx="4495800" cy="166385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Joy </a:t>
            </a:r>
            <a:r>
              <a:rPr lang="en-US" sz="2400" dirty="0" err="1" smtClean="0">
                <a:latin typeface="Helvetica Light" charset="0"/>
                <a:ea typeface="Helvetica Light" charset="0"/>
                <a:cs typeface="Helvetica Light" charset="0"/>
              </a:rPr>
              <a:t>Qiao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, 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Senior 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Solution 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Architect</a:t>
            </a:r>
          </a:p>
          <a:p>
            <a:pPr marL="0" indent="0" algn="ctr"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Microsoft Algorithms 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and Data Science Solutions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865" y="1963748"/>
            <a:ext cx="2574914" cy="2574914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8656637" y="4797448"/>
            <a:ext cx="3378200" cy="132959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Bilal </a:t>
            </a:r>
            <a:r>
              <a:rPr lang="en-US" sz="2400" dirty="0" err="1" smtClean="0">
                <a:latin typeface="Helvetica Light" charset="0"/>
                <a:ea typeface="Helvetica Light" charset="0"/>
                <a:cs typeface="Helvetica Light" charset="0"/>
              </a:rPr>
              <a:t>Obeidat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Solution Architect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Databricks</a:t>
            </a:r>
          </a:p>
        </p:txBody>
      </p:sp>
    </p:spTree>
    <p:extLst>
      <p:ext uri="{BB962C8B-B14F-4D97-AF65-F5344CB8AC3E}">
        <p14:creationId xmlns:p14="http://schemas.microsoft.com/office/powerpoint/2010/main" val="44384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TensorFrames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37" y="1744662"/>
            <a:ext cx="9266237" cy="452186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7818436" y="2735262"/>
            <a:ext cx="2636837" cy="6096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777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TensorFrames Library </a:t>
            </a:r>
            <a:r>
              <a:rPr lang="mr-IN" dirty="0" smtClean="0"/>
              <a:t>…</a:t>
            </a:r>
            <a:r>
              <a:rPr lang="en-US" dirty="0" smtClean="0"/>
              <a:t> Almost!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668462"/>
            <a:ext cx="8072437" cy="472182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6047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 TensorFrames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52" y="1439862"/>
            <a:ext cx="8720137" cy="539865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79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7200" cy="932563"/>
          </a:xfrm>
        </p:spPr>
        <p:txBody>
          <a:bodyPr/>
          <a:lstStyle/>
          <a:p>
            <a:r>
              <a:rPr lang="en-US" sz="5400" dirty="0" smtClean="0"/>
              <a:t>Let’s go!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796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3176254"/>
          </a:xfrm>
        </p:spPr>
        <p:txBody>
          <a:bodyPr/>
          <a:lstStyle/>
          <a:p>
            <a:r>
              <a:rPr lang="en-US" dirty="0"/>
              <a:t>Handwritten Digit </a:t>
            </a:r>
            <a:r>
              <a:rPr lang="en-US" dirty="0" smtClean="0"/>
              <a:t>Recognition using </a:t>
            </a:r>
            <a:r>
              <a:rPr lang="en-US" dirty="0" err="1" smtClean="0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9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Function (Linear Classifier)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" y="1212849"/>
            <a:ext cx="12436475" cy="5009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6889" y="6420522"/>
            <a:ext cx="7485062" cy="57400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http://</a:t>
            </a: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bit.ly/2tNRZpg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|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Demo: </a:t>
            </a: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http://stanford.io/2tJCtd7</a:t>
            </a:r>
            <a:endParaRPr lang="en-US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0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accuracy: ~</a:t>
            </a:r>
            <a:r>
              <a:rPr lang="en-US" dirty="0" smtClean="0"/>
              <a:t>92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2590800"/>
            <a:ext cx="9817100" cy="17907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749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2179058"/>
          </a:xfrm>
        </p:spPr>
        <p:txBody>
          <a:bodyPr/>
          <a:lstStyle/>
          <a:p>
            <a:r>
              <a:rPr lang="en-US" dirty="0" err="1" smtClean="0"/>
              <a:t>ConvNetJS</a:t>
            </a:r>
            <a:r>
              <a:rPr lang="en-US" dirty="0" smtClean="0"/>
              <a:t> MNIST 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638" y="4876166"/>
            <a:ext cx="7314043" cy="1625060"/>
          </a:xfrm>
        </p:spPr>
        <p:txBody>
          <a:bodyPr/>
          <a:lstStyle/>
          <a:p>
            <a:r>
              <a:rPr lang="en-US" dirty="0"/>
              <a:t>Andrej </a:t>
            </a:r>
            <a:r>
              <a:rPr lang="en-US" dirty="0" err="1" smtClean="0"/>
              <a:t>Karpathy’s</a:t>
            </a:r>
            <a:r>
              <a:rPr lang="en-US" dirty="0" smtClean="0"/>
              <a:t> MNIST Demo:</a:t>
            </a:r>
          </a:p>
          <a:p>
            <a:r>
              <a:rPr lang="en-US" dirty="0"/>
              <a:t>https://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convnetjs</a:t>
            </a:r>
            <a:r>
              <a:rPr lang="en-US" dirty="0"/>
              <a:t>/demo/</a:t>
            </a:r>
            <a:r>
              <a:rPr lang="en-US" dirty="0" err="1"/>
              <a:t>mnist.html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3176254"/>
          </a:xfrm>
        </p:spPr>
        <p:txBody>
          <a:bodyPr/>
          <a:lstStyle/>
          <a:p>
            <a:r>
              <a:rPr lang="en-US" dirty="0"/>
              <a:t>Handwritten Digit </a:t>
            </a:r>
            <a:r>
              <a:rPr lang="en-US" dirty="0" smtClean="0"/>
              <a:t>Recognition using CNNs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6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Handwritten Digit Recognition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237" y="1744662"/>
            <a:ext cx="9418637" cy="3711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3668" y="5859462"/>
            <a:ext cx="4368825" cy="62972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Source: http://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bit.ly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/2sbFW0R</a:t>
            </a:r>
          </a:p>
        </p:txBody>
      </p:sp>
    </p:spTree>
    <p:extLst>
      <p:ext uri="{BB962C8B-B14F-4D97-AF65-F5344CB8AC3E}">
        <p14:creationId xmlns:p14="http://schemas.microsoft.com/office/powerpoint/2010/main" val="56071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Prerequisties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5416" y="1363662"/>
            <a:ext cx="11888787" cy="3951851"/>
          </a:xfrm>
        </p:spPr>
        <p:txBody>
          <a:bodyPr/>
          <a:lstStyle/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Set of handwritten digits based on the National Institute of Science and Technology </a:t>
            </a:r>
            <a:r>
              <a:rPr lang="mr-IN" sz="28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i.e. a modified dataset or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MNIST dataset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28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via </a:t>
            </a:r>
            <a:r>
              <a:rPr lang="en-US" sz="2800" dirty="0" err="1">
                <a:latin typeface="Helvetica Light" charset="0"/>
                <a:ea typeface="Helvetica Light" charset="0"/>
                <a:cs typeface="Helvetica Light" charset="0"/>
              </a:rPr>
              <a:t>LeCun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et. 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al</a:t>
            </a:r>
          </a:p>
          <a:p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Original source is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NIST Special Database 19 Handprinted Forms and Characters Database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comprised of:</a:t>
            </a:r>
          </a:p>
          <a:p>
            <a:pPr lvl="1"/>
            <a:r>
              <a:rPr lang="en-US" sz="2400" dirty="0"/>
              <a:t>Images: Each digit is a scanned 28px x 28px flattened into an array of size 784</a:t>
            </a:r>
          </a:p>
          <a:p>
            <a:pPr lvl="1"/>
            <a:r>
              <a:rPr lang="en-US" sz="2400" dirty="0"/>
              <a:t>Labels: One-Hot vector representing the actual number associated with the image</a:t>
            </a:r>
          </a:p>
        </p:txBody>
      </p:sp>
    </p:spTree>
    <p:extLst>
      <p:ext uri="{BB962C8B-B14F-4D97-AF65-F5344CB8AC3E}">
        <p14:creationId xmlns:p14="http://schemas.microsoft.com/office/powerpoint/2010/main" val="47792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4476" y="1363662"/>
            <a:ext cx="11887199" cy="4210383"/>
          </a:xfrm>
        </p:spPr>
        <p:txBody>
          <a:bodyPr/>
          <a:lstStyle/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2"/>
              </a:rPr>
              <a:t>Andrej Karparthy’s ConvNetJS MNIST Demo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CS231n: Convolutional Neural Networks for Visual Recognition </a:t>
            </a:r>
          </a:p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Syllabus and Slides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 |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Course Notes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|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5"/>
              </a:rPr>
              <a:t>YouTube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With particular focus on 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  <a:hlinkClick r:id="rId6"/>
              </a:rPr>
              <a:t>CS231n: Lecture 7: Convolution Neural Networks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  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Upcoming webinar: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7"/>
              </a:rPr>
              <a:t>Build, Scale, and Deploy Deep Learning Pipelines with Ease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7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027237" y="1336796"/>
            <a:ext cx="10409238" cy="49929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34643" y="2309262"/>
            <a:ext cx="8917594" cy="33216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en-US" sz="2000" dirty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 </a:t>
            </a:r>
            <a:r>
              <a:rPr lang="en-US" sz="2000" i="1" dirty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Input layer</a:t>
            </a:r>
            <a:r>
              <a:rPr lang="en-US" sz="2000" dirty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 </a:t>
            </a:r>
            <a:r>
              <a:rPr lang="en-US" sz="2000" dirty="0" smtClean="0">
                <a:solidFill>
                  <a:sysClr val="windowText" lastClr="000000"/>
                </a:solidFill>
                <a:latin typeface="Helvetica Light" charset="0"/>
                <a:ea typeface="Helvetica Light" charset="0"/>
                <a:cs typeface="Helvetica Light" charset="0"/>
              </a:rPr>
              <a:t>is a grey scale image of 28x28</a:t>
            </a:r>
            <a:endParaRPr lang="en-US" sz="2000" dirty="0">
              <a:solidFill>
                <a:sysClr val="windowText" lastClr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37" y="3185384"/>
            <a:ext cx="2311400" cy="195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04427" y="5156660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5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0757" y="3752435"/>
            <a:ext cx="5883662" cy="877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Reshape to use within a 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CNN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x_image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tf.reshape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(x, [-1, 28, 28, 1])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68262"/>
            <a:ext cx="11889564" cy="917575"/>
          </a:xfrm>
        </p:spPr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Convolution Layer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94237" y="1336796"/>
            <a:ext cx="7742238" cy="48274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632" y="1390152"/>
            <a:ext cx="2481805" cy="499293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846637" y="1555077"/>
            <a:ext cx="7467600" cy="46091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i="1" dirty="0" smtClean="0">
              <a:solidFill>
                <a:schemeClr val="accent2"/>
              </a:solidFill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Convolution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layer </a:t>
            </a:r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1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maps one grayscale image to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32 feature maps using 5x5 kernels using </a:t>
            </a:r>
            <a:r>
              <a:rPr lang="en-US" sz="2000" dirty="0" err="1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ReLU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(rectifier) activation function</a:t>
            </a: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69493" y="3571393"/>
            <a:ext cx="7094709" cy="19328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First convolutional </a:t>
            </a: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layer: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maps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one grayscale image </a:t>
            </a: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to 32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feature maps.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W_conv1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weight_variable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([5, 5, 1, 32])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b_conv1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bias_variable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([32])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h_conv1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tf.nn.relu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(conv2d(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x_image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, W_conv1) + b_conv1</a:t>
            </a: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4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68262"/>
            <a:ext cx="11889564" cy="917575"/>
          </a:xfrm>
        </p:spPr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Convolution Layer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4694237" y="1336796"/>
            <a:ext cx="7742238" cy="482746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632" y="1390152"/>
            <a:ext cx="2481805" cy="499293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846637" y="1555077"/>
            <a:ext cx="7467600" cy="46091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i="1" dirty="0" smtClean="0">
              <a:solidFill>
                <a:schemeClr val="accent2"/>
              </a:solidFill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Convolution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layer </a:t>
            </a:r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1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maps one grayscale image to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32 feature maps using 5x5 kernels using </a:t>
            </a:r>
            <a:r>
              <a:rPr lang="en-US" sz="2000" dirty="0" err="1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ReLU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(rectifier) activation function</a:t>
            </a:r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460" y="3040062"/>
            <a:ext cx="3352800" cy="24384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803" y="3046411"/>
            <a:ext cx="2743167" cy="24083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714164" y="5700608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6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7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normalize? (continued)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80663" y="4998660"/>
            <a:ext cx="8937386" cy="2180918"/>
          </a:xfrm>
        </p:spPr>
        <p:txBody>
          <a:bodyPr/>
          <a:lstStyle/>
          <a:p>
            <a:pPr algn="ctr"/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“If we don’t scale our input training vectors, the ranges of distribution of those feature vectors would likely be different for each vector </a:t>
            </a:r>
            <a:r>
              <a:rPr lang="mr-IN" sz="24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 i.e. learning rate would cause corrections, e.g. over compensating one and under compensating another”   [Source: http://</a:t>
            </a:r>
            <a:r>
              <a:rPr lang="en-US" sz="2400" dirty="0" err="1">
                <a:latin typeface="Helvetica Light" charset="0"/>
                <a:ea typeface="Helvetica Light" charset="0"/>
                <a:cs typeface="Helvetica Light" charset="0"/>
              </a:rPr>
              <a:t>bit.ly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/2rsc2b1]</a:t>
            </a:r>
          </a:p>
        </p:txBody>
      </p:sp>
      <p:grpSp>
        <p:nvGrpSpPr>
          <p:cNvPr id="4" name="Group 176"/>
          <p:cNvGrpSpPr/>
          <p:nvPr/>
        </p:nvGrpSpPr>
        <p:grpSpPr>
          <a:xfrm>
            <a:off x="7056437" y="2323888"/>
            <a:ext cx="4990800" cy="1766562"/>
            <a:chOff x="0" y="0"/>
            <a:chExt cx="9786770" cy="3464159"/>
          </a:xfrm>
        </p:grpSpPr>
        <p:pic>
          <p:nvPicPr>
            <p:cNvPr id="5" name="pasted-image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1072" y="1184966"/>
              <a:ext cx="2026468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pasted-imag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889" y="2745360"/>
              <a:ext cx="520701" cy="399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" name="pasted-image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053" y="1507308"/>
              <a:ext cx="520701" cy="388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066" y="996136"/>
              <a:ext cx="520701" cy="431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" name="pasted-image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269" y="448605"/>
              <a:ext cx="522988" cy="4779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158"/>
            <p:cNvSpPr/>
            <p:nvPr/>
          </p:nvSpPr>
          <p:spPr>
            <a:xfrm>
              <a:off x="1802914" y="1197666"/>
              <a:ext cx="1270001" cy="1270001"/>
            </a:xfrm>
            <a:prstGeom prst="ellips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1" name="Shape 159"/>
            <p:cNvSpPr/>
            <p:nvPr/>
          </p:nvSpPr>
          <p:spPr>
            <a:xfrm>
              <a:off x="131651" y="406912"/>
              <a:ext cx="1638948" cy="83599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2" name="Shape 160"/>
            <p:cNvSpPr/>
            <p:nvPr/>
          </p:nvSpPr>
          <p:spPr>
            <a:xfrm>
              <a:off x="3097" y="1146921"/>
              <a:ext cx="1641540" cy="385245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3" name="Shape 161"/>
            <p:cNvSpPr/>
            <p:nvPr/>
          </p:nvSpPr>
          <p:spPr>
            <a:xfrm>
              <a:off x="0" y="1832666"/>
              <a:ext cx="1644835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4" name="Shape 162"/>
            <p:cNvSpPr/>
            <p:nvPr/>
          </p:nvSpPr>
          <p:spPr>
            <a:xfrm flipV="1">
              <a:off x="822416" y="2075733"/>
              <a:ext cx="1" cy="42402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5" name="Shape 163"/>
            <p:cNvSpPr/>
            <p:nvPr/>
          </p:nvSpPr>
          <p:spPr>
            <a:xfrm flipV="1">
              <a:off x="130035" y="2439072"/>
              <a:ext cx="1640659" cy="58256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65843" y="1346891"/>
              <a:ext cx="744289" cy="971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165"/>
            <p:cNvSpPr/>
            <p:nvPr/>
          </p:nvSpPr>
          <p:spPr>
            <a:xfrm>
              <a:off x="3220660" y="1832666"/>
              <a:ext cx="1644836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8" name="Shape 166"/>
            <p:cNvSpPr/>
            <p:nvPr/>
          </p:nvSpPr>
          <p:spPr>
            <a:xfrm>
              <a:off x="5076773" y="1026654"/>
              <a:ext cx="2076144" cy="1612026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19" name="Shape 167"/>
            <p:cNvSpPr/>
            <p:nvPr/>
          </p:nvSpPr>
          <p:spPr>
            <a:xfrm flipH="1">
              <a:off x="7370022" y="263901"/>
              <a:ext cx="1638947" cy="83599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20" name="Shape 168"/>
            <p:cNvSpPr/>
            <p:nvPr/>
          </p:nvSpPr>
          <p:spPr>
            <a:xfrm flipH="1">
              <a:off x="7367094" y="1028680"/>
              <a:ext cx="1641540" cy="385245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21" name="Shape 169"/>
            <p:cNvSpPr/>
            <p:nvPr/>
          </p:nvSpPr>
          <p:spPr>
            <a:xfrm flipH="1" flipV="1">
              <a:off x="7364193" y="1832666"/>
              <a:ext cx="1644836" cy="1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22" name="Shape 170"/>
            <p:cNvSpPr/>
            <p:nvPr/>
          </p:nvSpPr>
          <p:spPr>
            <a:xfrm flipH="1" flipV="1">
              <a:off x="7368443" y="2566088"/>
              <a:ext cx="1640659" cy="582569"/>
            </a:xfrm>
            <a:prstGeom prst="line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sp>
          <p:nvSpPr>
            <p:cNvPr id="23" name="Shape 171"/>
            <p:cNvSpPr/>
            <p:nvPr/>
          </p:nvSpPr>
          <p:spPr>
            <a:xfrm flipV="1">
              <a:off x="8186610" y="2075733"/>
              <a:ext cx="1" cy="42402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25906" tIns="25906" rIns="25906" bIns="25906" numCol="1" anchor="ctr">
              <a:noAutofit/>
            </a:bodyPr>
            <a:lstStyle/>
            <a:p>
              <a:pPr>
                <a:defRPr sz="3200"/>
              </a:pPr>
              <a:endParaRPr sz="1632"/>
            </a:p>
          </p:txBody>
        </p:sp>
        <p:pic>
          <p:nvPicPr>
            <p:cNvPr id="24" name="pasted-image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546" y="0"/>
              <a:ext cx="520701" cy="556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asted-image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546" y="790121"/>
              <a:ext cx="520701" cy="544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asted-image.pn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2175" y="1590067"/>
              <a:ext cx="520701" cy="485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pasted-image.pn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6425" y="2981559"/>
              <a:ext cx="570346" cy="482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32" name="Straight Arrow Connector 31"/>
          <p:cNvCxnSpPr/>
          <p:nvPr/>
        </p:nvCxnSpPr>
        <p:spPr>
          <a:xfrm flipV="1">
            <a:off x="7155004" y="3554031"/>
            <a:ext cx="762000" cy="309434"/>
          </a:xfrm>
          <a:prstGeom prst="straightConnector1">
            <a:avLst/>
          </a:prstGeom>
          <a:ln w="28575">
            <a:solidFill>
              <a:srgbClr val="FF8C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122749" y="2549707"/>
            <a:ext cx="836612" cy="408008"/>
          </a:xfrm>
          <a:prstGeom prst="straightConnector1">
            <a:avLst/>
          </a:prstGeom>
          <a:ln w="762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 bwMode="auto">
          <a:xfrm>
            <a:off x="11116929" y="2508006"/>
            <a:ext cx="228600" cy="26497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1010301" y="3632141"/>
            <a:ext cx="437710" cy="507351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8581" y="1841087"/>
            <a:ext cx="6397635" cy="324306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Normalization changes the range of pixel intensity 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Also known as contrast stretching or histogram stretching 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Bring image values to the same range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33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Pooling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46154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926457" y="1287462"/>
            <a:ext cx="5923826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926457" y="1287462"/>
            <a:ext cx="6387779" cy="48767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Pooling layer 1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down samples image by 2x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so you have a 14x14 matrix </a:t>
            </a: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86" y="3997719"/>
            <a:ext cx="3719911" cy="171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5047" y="5607172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5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7133" y="2604009"/>
            <a:ext cx="5183150" cy="8433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 # Pooling layer -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downsamples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 by 2X.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h_pool1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max_pool_2x2(h_conv1)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8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 here? (example)</a:t>
            </a:r>
            <a:endParaRPr lang="en-US" dirty="0"/>
          </a:p>
        </p:txBody>
      </p:sp>
      <p:pic>
        <p:nvPicPr>
          <p:cNvPr id="4" name="CN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637" y="1212849"/>
            <a:ext cx="5867400" cy="5687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56474" y="1592262"/>
            <a:ext cx="3964765" cy="425962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CNN takes a square of patches of pixels (vs. individual pixels)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Filters them into a smaller square matrix AND equal to size of the patch (or kernel)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Job of filter is to find patterns in the pixels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5841" y="6402454"/>
            <a:ext cx="6255559" cy="54617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Source: https://deeplearning4j.org/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convolutionalnets.html</a:t>
            </a:r>
            <a:endParaRPr lang="en-US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10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Convolution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58346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513637" y="1287462"/>
            <a:ext cx="4369983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2237" y="1888452"/>
            <a:ext cx="5715001" cy="4380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Convolution layer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2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maps 32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feature maps to 64 using </a:t>
            </a:r>
            <a:r>
              <a:rPr lang="en-US" sz="2000" dirty="0" err="1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ReLU</a:t>
            </a:r>
            <a:r>
              <a:rPr lang="en-US" sz="2000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(rectifier) activation function</a:t>
            </a: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576" y="3692524"/>
            <a:ext cx="5410200" cy="19328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Second convolutional </a:t>
            </a: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layer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maps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32 feature maps to 64.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W_conv2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weight_variable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([5, 5, 32, 64])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b_conv2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bias_variable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([64])  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h_conv2 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tf.nn.relu</a:t>
            </a:r>
            <a:r>
              <a:rPr lang="en-US" sz="1600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(conv2d(h_pool1, W_conv2) + b_conv2)</a:t>
            </a:r>
            <a:endParaRPr lang="en-US" sz="1600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Prerequisites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323987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PySpark</a:t>
            </a:r>
            <a:r>
              <a:rPr lang="en-US" dirty="0" smtClean="0"/>
              <a:t> 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/>
              <a:t>As of Spark 2.2-ish, pip install </a:t>
            </a:r>
            <a:r>
              <a:rPr lang="en-US" dirty="0" err="1" smtClean="0"/>
              <a:t>pyspark</a:t>
            </a:r>
            <a:endParaRPr lang="en-US" dirty="0" smtClean="0"/>
          </a:p>
          <a:p>
            <a:pPr marL="800100" lvl="1" indent="-571500">
              <a:buFont typeface="Arial" charset="0"/>
              <a:buChar char="•"/>
            </a:pP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Databricks Community Edition</a:t>
            </a:r>
          </a:p>
          <a:p>
            <a:pPr marL="800100" lvl="1" indent="-571500">
              <a:buFont typeface="Arial" charset="0"/>
              <a:buChar char="•"/>
            </a:pPr>
            <a:r>
              <a:rPr lang="en-US" dirty="0" smtClean="0"/>
              <a:t>https://</a:t>
            </a:r>
            <a:r>
              <a:rPr lang="en-US" dirty="0" err="1" smtClean="0"/>
              <a:t>databricks.com</a:t>
            </a:r>
            <a:r>
              <a:rPr lang="en-US" dirty="0" smtClean="0"/>
              <a:t>/try-</a:t>
            </a:r>
            <a:r>
              <a:rPr lang="en-US" dirty="0" err="1" smtClean="0"/>
              <a:t>databricks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Convolution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58346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513637" y="1287462"/>
            <a:ext cx="4369983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8558" y="1888452"/>
            <a:ext cx="5248679" cy="4380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Convolution layer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2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maps 32 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feature maps to 64 using </a:t>
            </a:r>
            <a:r>
              <a:rPr lang="en-US" sz="2000" dirty="0" err="1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ReLU</a:t>
            </a:r>
            <a:r>
              <a:rPr lang="en-US" sz="2000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(rectifier) activation function</a:t>
            </a: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" y="4183062"/>
            <a:ext cx="4805039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0628" y="5772839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5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Pooling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73586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732837" y="1287462"/>
            <a:ext cx="3150783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8558" y="1888452"/>
            <a:ext cx="6772679" cy="43805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i="1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Pooling layer </a:t>
            </a:r>
            <a:r>
              <a:rPr lang="en-US" sz="2000" i="1" dirty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2</a:t>
            </a:r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  down samples by 2x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with 64 images of 7x7 (vs. 14x14)</a:t>
            </a:r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 smtClean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endParaRPr lang="en-US" sz="2000" dirty="0">
              <a:solidFill>
                <a:schemeClr val="accent2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9601" y="5647197"/>
            <a:ext cx="403059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i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Image source: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ConvNetJS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 MNIST </a:t>
            </a:r>
            <a:r>
              <a:rPr lang="en-US" sz="1600" i="1" dirty="0" smtClean="0"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endParaRPr lang="en-US" i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19" y="3497262"/>
            <a:ext cx="2819400" cy="15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Fully connected feed-forward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81968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176" y="2186979"/>
            <a:ext cx="7561261" cy="34040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Fully connected layer 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after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2 round of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downsampling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, our 28x28 image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is down to 7x7x64 feature maps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--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maps this to 1024 features.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W_fc1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weight_variable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([7 * 7 * 64, 1024])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b_fc1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bias_variable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([1024])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h_pool2_flat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tf.reshape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(h_pool2, [-1, 7*7*64])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h_fc1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tf.nn.relu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tf.matmul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(h_pool2_flat, W_fc1) + b_fc1)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6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smtClean="0"/>
              <a:t>Structure: Dropout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59" y="1212849"/>
            <a:ext cx="11261724" cy="5630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632" y="1287462"/>
            <a:ext cx="8196805" cy="4876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176" y="2186979"/>
            <a:ext cx="7561261" cy="31547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Dropout - controls the complexity of the model,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prevents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co-adaptation of 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features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.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keep_prob</a:t>
            </a: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tf.placeholder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(tf.float32)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h_fc1_drop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tf.nn.dropout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(h_fc1,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keep_prob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Map the 1024 features to 10 classes,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# one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for each digit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W_fc2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weight_variable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([1024, 10])  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b_fc2 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bias_variable</a:t>
            </a:r>
            <a:r>
              <a:rPr lang="en-US" dirty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([10])</a:t>
            </a:r>
            <a:endParaRPr lang="en-US" dirty="0" smtClean="0">
              <a:solidFill>
                <a:schemeClr val="accent4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2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accuracy: ~98.95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0" y="1820862"/>
            <a:ext cx="11688001" cy="344646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7501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4476" y="1363662"/>
            <a:ext cx="11887199" cy="5244513"/>
          </a:xfrm>
        </p:spPr>
        <p:txBody>
          <a:bodyPr/>
          <a:lstStyle/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Andrej Karparthy’s ConvNetJS MNIST Demo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4"/>
              </a:rPr>
              <a:t>What is back propagation in neural networks?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CS231n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: Convolutional Neural Networks for Visual Recognition </a:t>
            </a:r>
          </a:p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5"/>
              </a:rPr>
              <a:t>Syllabus and Slides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 |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6"/>
              </a:rPr>
              <a:t>Course Notes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|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7"/>
              </a:rPr>
              <a:t>YouTube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With particular focus on 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  <a:hlinkClick r:id="rId8"/>
              </a:rPr>
              <a:t>CS231n: Lecture 7: Convolution Neural Networks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  </a:t>
            </a:r>
            <a:endParaRPr lang="en-US" sz="24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  <a:hlinkClick r:id="rId9"/>
              </a:rPr>
              <a:t>Neural Networks and Deep Learning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  <a:hlinkClick r:id="rId10"/>
            </a:endParaRPr>
          </a:p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10"/>
              </a:rPr>
              <a:t>TensorFlow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  <a:hlinkClick r:id="rId11" invalidUrl="https://www.slideshare.net/SparkSummit/spark-summit-eu-talk-by-tim-hunter https://www.slideshare.net/SparkSummit/spark-summit-eu-talk-by-tim-hunter"/>
            </a:endParaRPr>
          </a:p>
        </p:txBody>
      </p:sp>
    </p:spTree>
    <p:extLst>
      <p:ext uri="{BB962C8B-B14F-4D97-AF65-F5344CB8AC3E}">
        <p14:creationId xmlns:p14="http://schemas.microsoft.com/office/powerpoint/2010/main" val="5381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4476" y="1363662"/>
            <a:ext cx="11887199" cy="4752070"/>
          </a:xfrm>
        </p:spPr>
        <p:txBody>
          <a:bodyPr/>
          <a:lstStyle/>
          <a:p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2"/>
              </a:rPr>
              <a:t>Deep Visualization Toolbox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  <a:hlinkClick r:id="rId3"/>
            </a:endParaRPr>
          </a:p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Back 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3"/>
              </a:rPr>
              <a:t>Propagation with TensorFlow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  <a:hlinkClick r:id="rId4" invalidUrl="https://www.slideshare.net/SparkSummit/spark-summit-eu-talk-by-tim-hunter https://www.slideshare.net/SparkSummit/spark-summit-eu-talk-by-tim-hunter"/>
            </a:endParaRPr>
          </a:p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  <a:hlinkClick r:id="rId5" invalidUrl="https://www.slideshare.net/SparkSummit/spark-summit-eu-talk-by-tim-hunter https://www.slideshare.net/SparkSummit/spark-summit-eu-talk-by-tim-hunter"/>
              </a:rPr>
              <a:t>TensorFrames: Google TensorFlow with Apache Spark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  <a:hlinkClick r:id="rId6"/>
              </a:rPr>
              <a:t>Integrating deep learning libraries with Apache Spark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Upcoming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</a:rPr>
              <a:t>webinar: </a:t>
            </a:r>
            <a:r>
              <a:rPr lang="en-US" sz="2800" dirty="0">
                <a:latin typeface="Helvetica Light" charset="0"/>
                <a:ea typeface="Helvetica Light" charset="0"/>
                <a:cs typeface="Helvetica Light" charset="0"/>
                <a:hlinkClick r:id="rId7"/>
              </a:rPr>
              <a:t>Build, Scale, and Deploy Deep Learning Pipelines with 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  <a:hlinkClick r:id="rId7"/>
              </a:rPr>
              <a:t>Ease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6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037" y="1897062"/>
            <a:ext cx="2749792" cy="162506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9778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Databricks Community Edition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37" y="1610661"/>
            <a:ext cx="8923337" cy="538386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7630722" y="5800074"/>
            <a:ext cx="1752600" cy="762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575" y="1212849"/>
            <a:ext cx="6103274" cy="68544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http://</a:t>
            </a:r>
            <a:r>
              <a:rPr lang="en-US" sz="2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databricks.com</a:t>
            </a:r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/try-</a:t>
            </a:r>
            <a:r>
              <a:rPr lang="en-US" sz="2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ight" charset="0"/>
                <a:ea typeface="Helvetica Light" charset="0"/>
                <a:cs typeface="Helvetica Light" charset="0"/>
              </a:rPr>
              <a:t>databricks</a:t>
            </a:r>
            <a:endParaRPr lang="en-US" sz="2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55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26_Machine_Learning_Analytics_&amp;_Data_Science_Conference_Template">
  <a:themeElements>
    <a:clrScheme name="MLA&amp;DS">
      <a:dk1>
        <a:srgbClr val="505050"/>
      </a:dk1>
      <a:lt1>
        <a:srgbClr val="FFFFFF"/>
      </a:lt1>
      <a:dk2>
        <a:srgbClr val="A80000"/>
      </a:dk2>
      <a:lt2>
        <a:srgbClr val="E6E6E6"/>
      </a:lt2>
      <a:accent1>
        <a:srgbClr val="A80000"/>
      </a:accent1>
      <a:accent2>
        <a:srgbClr val="080808"/>
      </a:accent2>
      <a:accent3>
        <a:srgbClr val="505050"/>
      </a:accent3>
      <a:accent4>
        <a:srgbClr val="002050"/>
      </a:accent4>
      <a:accent5>
        <a:srgbClr val="D83B01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16x9_Template.potx" id="{624ED27A-595E-44F6-AE1A-E016848AF1F5}" vid="{DE8A8843-A031-4909-9724-210F50B883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webextensions/webextension1.xml><?xml version="1.0" encoding="utf-8"?>
<we:webextension xmlns:we="http://schemas.microsoft.com/office/webextensions/webextension/2010/11" id="{C4B09620-6D71-5849-A4C0-30461ED8F707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www.youtube.com/watch?v=AgkfIQ4IGaM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8" ma:contentTypeDescription="Create a new document." ma:contentTypeScope="" ma:versionID="a6bda3e6880c1f5521c9c1f35d7f927a">
  <xsd:schema xmlns:xsd="http://www.w3.org/2001/XMLSchema" xmlns:xs="http://www.w3.org/2001/XMLSchema" xmlns:p="http://schemas.microsoft.com/office/2006/metadata/properties" xmlns:ns1="http://schemas.microsoft.com/sharepoint/v3" xmlns:ns2="caeb30a9-2c8b-4a3c-a0a0-e0c0af147dd7" xmlns:ns3="77f81409-d3f9-42c7-88a3-a887086b554f" targetNamespace="http://schemas.microsoft.com/office/2006/metadata/properties" ma:root="true" ma:fieldsID="442fb6a65ac83a2c6eff1f8504b136ee" ns1:_="" ns2:_="" ns3:_="">
    <xsd:import namespace="http://schemas.microsoft.com/sharepoint/v3"/>
    <xsd:import namespace="caeb30a9-2c8b-4a3c-a0a0-e0c0af147dd7"/>
    <xsd:import namespace="77f81409-d3f9-42c7-88a3-a887086b554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81409-d3f9-42c7-88a3-a887086b55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dcmitype/"/>
    <ds:schemaRef ds:uri="http://purl.org/dc/elements/1.1/"/>
    <ds:schemaRef ds:uri="77f81409-d3f9-42c7-88a3-a887086b554f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caeb30a9-2c8b-4a3c-a0a0-e0c0af147dd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EF0D76-174F-4C7D-A286-B9241F6F69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aeb30a9-2c8b-4a3c-a0a0-e0c0af147dd7"/>
    <ds:schemaRef ds:uri="77f81409-d3f9-42c7-88a3-a887086b5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Machine_Learning_Analytics_Data_Science_Conference_16x9_Template</Template>
  <TotalTime>5359</TotalTime>
  <Words>3650</Words>
  <Application>Microsoft Macintosh PowerPoint</Application>
  <PresentationFormat>Custom</PresentationFormat>
  <Paragraphs>568</Paragraphs>
  <Slides>87</Slides>
  <Notes>47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1" baseType="lpstr">
      <vt:lpstr>Arial</vt:lpstr>
      <vt:lpstr>Consolas</vt:lpstr>
      <vt:lpstr>Courier New</vt:lpstr>
      <vt:lpstr>Helvetica</vt:lpstr>
      <vt:lpstr>Helvetica Light</vt:lpstr>
      <vt:lpstr>Intel Clear</vt:lpstr>
      <vt:lpstr>Intel Clear Pro</vt:lpstr>
      <vt:lpstr>Segoe UI</vt:lpstr>
      <vt:lpstr>Segoe UI Light</vt:lpstr>
      <vt:lpstr>Segoe UI Semilight</vt:lpstr>
      <vt:lpstr>Source Sans Pro</vt:lpstr>
      <vt:lpstr>Source Sans Pro Light</vt:lpstr>
      <vt:lpstr>Wingdings</vt:lpstr>
      <vt:lpstr>5-50126_Machine_Learning_Analytics_&amp;_Data_Science_Conference_Template</vt:lpstr>
      <vt:lpstr>A Quick Primer on TensorFrames Apache Spark and TensorFlow Together</vt:lpstr>
      <vt:lpstr>Session Goals </vt:lpstr>
      <vt:lpstr>Tom Drabas Data Scientist II, Core Data Science (WDG)</vt:lpstr>
      <vt:lpstr>Denny Lee Principal Program Manager, Azure Cosmos DB</vt:lpstr>
      <vt:lpstr>Jump Start into Python and Apache Spark</vt:lpstr>
      <vt:lpstr>Many Thanks!</vt:lpstr>
      <vt:lpstr>Prerequisties</vt:lpstr>
      <vt:lpstr>Tutorial Prerequisites</vt:lpstr>
      <vt:lpstr>Get Databricks Community Edition</vt:lpstr>
      <vt:lpstr>Sign Up for Databricks Community Edition</vt:lpstr>
      <vt:lpstr>Confirm your email address</vt:lpstr>
      <vt:lpstr>Sign in! </vt:lpstr>
      <vt:lpstr>What are artificial neural networks?</vt:lpstr>
      <vt:lpstr>Artificial Neural Networks</vt:lpstr>
      <vt:lpstr>An imitation of human’s brain</vt:lpstr>
      <vt:lpstr>A neuron at work</vt:lpstr>
      <vt:lpstr>Conceptual mathematical model</vt:lpstr>
      <vt:lpstr>Activation functions</vt:lpstr>
      <vt:lpstr>Artificial Neural Network</vt:lpstr>
      <vt:lpstr>Types of neural networks</vt:lpstr>
      <vt:lpstr>Learning</vt:lpstr>
      <vt:lpstr>Applications of neural networks</vt:lpstr>
      <vt:lpstr>What is Deep Learning?</vt:lpstr>
      <vt:lpstr>Deep Learning</vt:lpstr>
      <vt:lpstr>Deep learning</vt:lpstr>
      <vt:lpstr>(Automated) Feature learning</vt:lpstr>
      <vt:lpstr>In practice</vt:lpstr>
      <vt:lpstr>Deep Visualization Toolbox</vt:lpstr>
      <vt:lpstr>TensorFlow</vt:lpstr>
      <vt:lpstr>What is TensorFlow</vt:lpstr>
      <vt:lpstr>Data Flow Graph</vt:lpstr>
      <vt:lpstr>Concept</vt:lpstr>
      <vt:lpstr>Example (pure Python)</vt:lpstr>
      <vt:lpstr>TensorFrames (experimental)</vt:lpstr>
      <vt:lpstr>Apache Spark Engine</vt:lpstr>
      <vt:lpstr>Spark to TensorFlow Communication Issues</vt:lpstr>
      <vt:lpstr>TensorFrames: Native Embedding of TensorFlow</vt:lpstr>
      <vt:lpstr>An intermediary</vt:lpstr>
      <vt:lpstr>Why TensorFrames?</vt:lpstr>
      <vt:lpstr>Comparing Kernel Density Scoring</vt:lpstr>
      <vt:lpstr>Getting ready</vt:lpstr>
      <vt:lpstr>Start!</vt:lpstr>
      <vt:lpstr>Element-wise sum and min</vt:lpstr>
      <vt:lpstr>Tutorial Setup</vt:lpstr>
      <vt:lpstr>Tutorial Prerequisites</vt:lpstr>
      <vt:lpstr>Import Notebooks</vt:lpstr>
      <vt:lpstr>Import notebook</vt:lpstr>
      <vt:lpstr>Import Notebook Dialog</vt:lpstr>
      <vt:lpstr>Goto https://aka.ms/pydata-sea-2017-tfs </vt:lpstr>
      <vt:lpstr>Open a notebook &gt; Get URL</vt:lpstr>
      <vt:lpstr>Paste URL into Import Notebooks dialog</vt:lpstr>
      <vt:lpstr>Do it for all three notebooks</vt:lpstr>
      <vt:lpstr>Start a cluster</vt:lpstr>
      <vt:lpstr>Start a cluster</vt:lpstr>
      <vt:lpstr>Install libraries</vt:lpstr>
      <vt:lpstr>Create Library</vt:lpstr>
      <vt:lpstr>Install TensorFlow via PyPi</vt:lpstr>
      <vt:lpstr>Attach TensorFlow to your cluster</vt:lpstr>
      <vt:lpstr>Install TensorFrames via Spark Packages</vt:lpstr>
      <vt:lpstr>Find TensorFrames</vt:lpstr>
      <vt:lpstr>Create TensorFrames Library … Almost!</vt:lpstr>
      <vt:lpstr>Attach TensorFrames Library</vt:lpstr>
      <vt:lpstr>Let’s go!</vt:lpstr>
      <vt:lpstr>Handwritten Digit Recognition using Softmax</vt:lpstr>
      <vt:lpstr>Softmax Function (Linear Classifier)</vt:lpstr>
      <vt:lpstr>CNN accuracy: ~92</vt:lpstr>
      <vt:lpstr>ConvNetJS MNIST Demo</vt:lpstr>
      <vt:lpstr>Handwritten Digit Recognition using CNNs</vt:lpstr>
      <vt:lpstr>Handwritten Digit Recognition</vt:lpstr>
      <vt:lpstr>MNIST Data</vt:lpstr>
      <vt:lpstr>Great References</vt:lpstr>
      <vt:lpstr>CNN Structure</vt:lpstr>
      <vt:lpstr>CNN Structure</vt:lpstr>
      <vt:lpstr>CNN Structure: Convolution Layer 1</vt:lpstr>
      <vt:lpstr>CNN Structure: Convolution Layer 1</vt:lpstr>
      <vt:lpstr>Why normalize? (continued)</vt:lpstr>
      <vt:lpstr>CNN Structure: Pooling 1</vt:lpstr>
      <vt:lpstr>What’s happening here? (example)</vt:lpstr>
      <vt:lpstr>CNN Structure: Convolution 2</vt:lpstr>
      <vt:lpstr>CNN Structure: Convolution 2</vt:lpstr>
      <vt:lpstr>CNN Structure: Pooling 2</vt:lpstr>
      <vt:lpstr>CNN Structure: Fully connected feed-forward</vt:lpstr>
      <vt:lpstr>CNN Structure: Dropout</vt:lpstr>
      <vt:lpstr>CNN accuracy: ~98.95</vt:lpstr>
      <vt:lpstr>Great References</vt:lpstr>
      <vt:lpstr>Great References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Tom Drabas</dc:creator>
  <cp:keywords>machine learning; analytics; ＆ Data Science Conference</cp:keywords>
  <dc:description>Template: Mitchell Derrey, Silver Fox Productions_x000d_
Formatting: _x000d_
Audience Type:</dc:description>
  <cp:lastModifiedBy>Denny Lee</cp:lastModifiedBy>
  <cp:revision>180</cp:revision>
  <dcterms:created xsi:type="dcterms:W3CDTF">2017-05-26T20:20:37Z</dcterms:created>
  <dcterms:modified xsi:type="dcterms:W3CDTF">2017-07-05T20:07:56Z</dcterms:modified>
  <cp:category>Machine Learning, Analytics,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33;#Microsoft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32;#Redmond|c18f3657-b811-49ee-9b08-ce77b3e7702b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299;#machine learning|912b89bd-3197-4d37-838b-dea3c299099a;#326;#＆ Data Science Conference|27209be2-ff15-4b15-a122-e839e9cf1441;#324;#analytics|3c36f2f5-2e86-4b92-93df-d055f5a412bb</vt:lpwstr>
  </property>
  <property fmtid="{D5CDD505-2E9C-101B-9397-08002B2CF9AE}" pid="12" name="Audience1">
    <vt:lpwstr/>
  </property>
  <property fmtid="{D5CDD505-2E9C-101B-9397-08002B2CF9AE}" pid="13" name="Event Name">
    <vt:lpwstr>180;#Machine Learning, Analytics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denlee@microsoft.com</vt:lpwstr>
  </property>
  <property fmtid="{D5CDD505-2E9C-101B-9397-08002B2CF9AE}" pid="18" name="MSIP_Label_f42aa342-8706-4288-bd11-ebb85995028c_SetDate">
    <vt:lpwstr>2017-06-07T10:07:33.0487603-07:00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